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27" r:id="rId1"/>
  </p:sldMasterIdLst>
  <p:sldIdLst>
    <p:sldId id="396" r:id="rId2"/>
    <p:sldId id="382" r:id="rId3"/>
    <p:sldId id="388" r:id="rId4"/>
    <p:sldId id="384" r:id="rId5"/>
    <p:sldId id="385" r:id="rId6"/>
    <p:sldId id="386" r:id="rId7"/>
    <p:sldId id="387" r:id="rId8"/>
    <p:sldId id="389" r:id="rId9"/>
    <p:sldId id="391" r:id="rId10"/>
    <p:sldId id="393" r:id="rId11"/>
    <p:sldId id="394" r:id="rId12"/>
    <p:sldId id="395" r:id="rId13"/>
    <p:sldId id="359" r:id="rId14"/>
    <p:sldId id="256" r:id="rId15"/>
    <p:sldId id="360" r:id="rId16"/>
    <p:sldId id="361" r:id="rId17"/>
    <p:sldId id="374" r:id="rId18"/>
    <p:sldId id="375" r:id="rId19"/>
    <p:sldId id="376" r:id="rId20"/>
    <p:sldId id="362" r:id="rId21"/>
    <p:sldId id="363" r:id="rId22"/>
    <p:sldId id="354" r:id="rId23"/>
    <p:sldId id="356" r:id="rId24"/>
    <p:sldId id="355" r:id="rId25"/>
    <p:sldId id="357" r:id="rId26"/>
    <p:sldId id="358" r:id="rId27"/>
    <p:sldId id="381" r:id="rId28"/>
    <p:sldId id="364" r:id="rId29"/>
    <p:sldId id="365" r:id="rId30"/>
    <p:sldId id="367" r:id="rId31"/>
    <p:sldId id="366" r:id="rId32"/>
    <p:sldId id="369" r:id="rId33"/>
    <p:sldId id="371" r:id="rId34"/>
    <p:sldId id="372" r:id="rId35"/>
    <p:sldId id="370" r:id="rId36"/>
    <p:sldId id="379" r:id="rId37"/>
    <p:sldId id="380" r:id="rId38"/>
  </p:sldIdLst>
  <p:sldSz cx="9144000" cy="6858000" type="screen4x3"/>
  <p:notesSz cx="6858000" cy="9144000"/>
  <p:defaultTextStyle>
    <a:defPPr>
      <a:defRPr lang="en-US"/>
    </a:defPPr>
    <a:lvl1pPr algn="ctr" rtl="0" eaLnBrk="0" fontAlgn="base" hangingPunct="0">
      <a:spcBef>
        <a:spcPct val="0"/>
      </a:spcBef>
      <a:spcAft>
        <a:spcPct val="0"/>
      </a:spcAft>
      <a:defRPr b="1" i="1" kern="1200">
        <a:solidFill>
          <a:schemeClr val="bg1"/>
        </a:solidFill>
        <a:latin typeface="Arial" charset="0"/>
        <a:ea typeface="ＭＳ Ｐゴシック" charset="0"/>
        <a:cs typeface="ＭＳ Ｐゴシック" charset="0"/>
      </a:defRPr>
    </a:lvl1pPr>
    <a:lvl2pPr marL="457200" algn="ctr" rtl="0" eaLnBrk="0" fontAlgn="base" hangingPunct="0">
      <a:spcBef>
        <a:spcPct val="0"/>
      </a:spcBef>
      <a:spcAft>
        <a:spcPct val="0"/>
      </a:spcAft>
      <a:defRPr b="1" i="1" kern="1200">
        <a:solidFill>
          <a:schemeClr val="bg1"/>
        </a:solidFill>
        <a:latin typeface="Arial" charset="0"/>
        <a:ea typeface="ＭＳ Ｐゴシック" charset="0"/>
        <a:cs typeface="ＭＳ Ｐゴシック" charset="0"/>
      </a:defRPr>
    </a:lvl2pPr>
    <a:lvl3pPr marL="914400" algn="ctr" rtl="0" eaLnBrk="0" fontAlgn="base" hangingPunct="0">
      <a:spcBef>
        <a:spcPct val="0"/>
      </a:spcBef>
      <a:spcAft>
        <a:spcPct val="0"/>
      </a:spcAft>
      <a:defRPr b="1" i="1" kern="1200">
        <a:solidFill>
          <a:schemeClr val="bg1"/>
        </a:solidFill>
        <a:latin typeface="Arial" charset="0"/>
        <a:ea typeface="ＭＳ Ｐゴシック" charset="0"/>
        <a:cs typeface="ＭＳ Ｐゴシック" charset="0"/>
      </a:defRPr>
    </a:lvl3pPr>
    <a:lvl4pPr marL="1371600" algn="ctr" rtl="0" eaLnBrk="0" fontAlgn="base" hangingPunct="0">
      <a:spcBef>
        <a:spcPct val="0"/>
      </a:spcBef>
      <a:spcAft>
        <a:spcPct val="0"/>
      </a:spcAft>
      <a:defRPr b="1" i="1" kern="1200">
        <a:solidFill>
          <a:schemeClr val="bg1"/>
        </a:solidFill>
        <a:latin typeface="Arial" charset="0"/>
        <a:ea typeface="ＭＳ Ｐゴシック" charset="0"/>
        <a:cs typeface="ＭＳ Ｐゴシック" charset="0"/>
      </a:defRPr>
    </a:lvl4pPr>
    <a:lvl5pPr marL="1828800" algn="ctr" rtl="0" eaLnBrk="0" fontAlgn="base" hangingPunct="0">
      <a:spcBef>
        <a:spcPct val="0"/>
      </a:spcBef>
      <a:spcAft>
        <a:spcPct val="0"/>
      </a:spcAft>
      <a:defRPr b="1" i="1" kern="1200">
        <a:solidFill>
          <a:schemeClr val="bg1"/>
        </a:solidFill>
        <a:latin typeface="Arial" charset="0"/>
        <a:ea typeface="ＭＳ Ｐゴシック" charset="0"/>
        <a:cs typeface="ＭＳ Ｐゴシック" charset="0"/>
      </a:defRPr>
    </a:lvl5pPr>
    <a:lvl6pPr marL="2286000" algn="l" defTabSz="457200" rtl="0" eaLnBrk="1" latinLnBrk="0" hangingPunct="1">
      <a:defRPr b="1" i="1" kern="1200">
        <a:solidFill>
          <a:schemeClr val="bg1"/>
        </a:solidFill>
        <a:latin typeface="Arial" charset="0"/>
        <a:ea typeface="ＭＳ Ｐゴシック" charset="0"/>
        <a:cs typeface="ＭＳ Ｐゴシック" charset="0"/>
      </a:defRPr>
    </a:lvl6pPr>
    <a:lvl7pPr marL="2743200" algn="l" defTabSz="457200" rtl="0" eaLnBrk="1" latinLnBrk="0" hangingPunct="1">
      <a:defRPr b="1" i="1" kern="1200">
        <a:solidFill>
          <a:schemeClr val="bg1"/>
        </a:solidFill>
        <a:latin typeface="Arial" charset="0"/>
        <a:ea typeface="ＭＳ Ｐゴシック" charset="0"/>
        <a:cs typeface="ＭＳ Ｐゴシック" charset="0"/>
      </a:defRPr>
    </a:lvl7pPr>
    <a:lvl8pPr marL="3200400" algn="l" defTabSz="457200" rtl="0" eaLnBrk="1" latinLnBrk="0" hangingPunct="1">
      <a:defRPr b="1" i="1" kern="1200">
        <a:solidFill>
          <a:schemeClr val="bg1"/>
        </a:solidFill>
        <a:latin typeface="Arial" charset="0"/>
        <a:ea typeface="ＭＳ Ｐゴシック" charset="0"/>
        <a:cs typeface="ＭＳ Ｐゴシック" charset="0"/>
      </a:defRPr>
    </a:lvl8pPr>
    <a:lvl9pPr marL="3657600" algn="l" defTabSz="457200" rtl="0" eaLnBrk="1" latinLnBrk="0" hangingPunct="1">
      <a:defRPr b="1" i="1" kern="1200">
        <a:solidFill>
          <a:schemeClr val="bg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1" d="100"/>
          <a:sy n="141" d="100"/>
        </p:scale>
        <p:origin x="-112" y="-224"/>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sorterViewPr>
    <p:cViewPr>
      <p:scale>
        <a:sx n="100" d="100"/>
        <a:sy n="100" d="100"/>
      </p:scale>
      <p:origin x="0" y="7782"/>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93776" y="3776472"/>
            <a:ext cx="7196328" cy="1470025"/>
          </a:xfrm>
        </p:spPr>
        <p:txBody>
          <a:bodyPr anchor="b"/>
          <a:lstStyle>
            <a:lvl1pPr algn="l"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493776" y="5257800"/>
            <a:ext cx="7196328" cy="987552"/>
          </a:xfrm>
        </p:spPr>
        <p:txBody>
          <a:bodyPr anchor="t" anchorCtr="0">
            <a:noAutofit/>
          </a:bodyPr>
          <a:lstStyle>
            <a:lvl1pPr marL="0" indent="0" algn="l" defTabSz="914400" rtl="0" eaLnBrk="1" latinLnBrk="0" hangingPunct="1">
              <a:spcBef>
                <a:spcPct val="0"/>
              </a:spcBef>
              <a:buFont typeface="Wingdings 2" pitchFamily="18" charset="2"/>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404494903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5175" y="4267200"/>
            <a:ext cx="7612063" cy="1100138"/>
          </a:xfrm>
        </p:spPr>
        <p:txBody>
          <a:bodyPr anchor="b"/>
          <a:lstStyle>
            <a:lvl1pPr algn="ctr">
              <a:defRPr sz="4400" b="0">
                <a:solidFill>
                  <a:schemeClr val="bg1"/>
                </a:solidFill>
                <a:effectLst>
                  <a:outerShdw blurRad="63500" dist="50800" dir="2700000" algn="tl" rotWithShape="0">
                    <a:prstClr val="black">
                      <a:alpha val="50000"/>
                    </a:prstClr>
                  </a:outerShdw>
                </a:effectLst>
              </a:defRPr>
            </a:lvl1pPr>
          </a:lstStyle>
          <a:p>
            <a:r>
              <a:rPr lang="en-US" smtClean="0"/>
              <a:t>Click to edit Master title style</a:t>
            </a:r>
            <a:endParaRPr/>
          </a:p>
        </p:txBody>
      </p:sp>
      <p:sp>
        <p:nvSpPr>
          <p:cNvPr id="3" name="Picture Placeholder 2"/>
          <p:cNvSpPr>
            <a:spLocks noGrp="1"/>
          </p:cNvSpPr>
          <p:nvPr>
            <p:ph type="pic" idx="1"/>
          </p:nvPr>
        </p:nvSpPr>
        <p:spPr>
          <a:xfrm rot="21414040">
            <a:off x="1779080" y="450465"/>
            <a:ext cx="5486400" cy="3626214"/>
          </a:xfrm>
          <a:solidFill>
            <a:srgbClr val="FFFFFF">
              <a:shade val="85000"/>
            </a:srgbClr>
          </a:solidFill>
          <a:ln w="38100" cap="sq">
            <a:solidFill>
              <a:srgbClr val="FDFDFD"/>
            </a:solidFill>
            <a:miter lim="800000"/>
          </a:ln>
          <a:effectLst>
            <a:outerShdw blurRad="88900" dist="25400" dir="54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a:lstStyle>
            <a:lvl1pPr marL="342900" indent="-342900" algn="l" defTabSz="914400" rtl="0" eaLnBrk="1" latinLnBrk="0" hangingPunct="1">
              <a:spcBef>
                <a:spcPts val="2000"/>
              </a:spcBef>
              <a:buFont typeface="Wingdings 2" pitchFamily="18" charset="2"/>
              <a:buNone/>
              <a:defRPr sz="1800" kern="1200">
                <a:solidFill>
                  <a:schemeClr val="bg1"/>
                </a:solidFill>
                <a:effectLst>
                  <a:outerShdw blurRad="63500" dist="50800" dir="2700000" algn="tl" rotWithShape="0">
                    <a:prstClr val="black">
                      <a:alpha val="5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4" name="Text Placeholder 3"/>
          <p:cNvSpPr>
            <a:spLocks noGrp="1"/>
          </p:cNvSpPr>
          <p:nvPr>
            <p:ph type="body" sz="half" idx="2"/>
          </p:nvPr>
        </p:nvSpPr>
        <p:spPr>
          <a:xfrm>
            <a:off x="765175" y="5443538"/>
            <a:ext cx="7612063" cy="804862"/>
          </a:xfrm>
        </p:spPr>
        <p:txBody>
          <a:bodyPr/>
          <a:lstStyle>
            <a:lvl1pPr marL="0" indent="0" algn="ctr">
              <a:spcBef>
                <a:spcPts val="300"/>
              </a:spcBef>
              <a:buNone/>
              <a:defRPr sz="1800">
                <a:effectLst>
                  <a:outerShdw blurRad="63500" dist="50800" dir="2700000" algn="tl" rotWithShape="0">
                    <a:prstClr val="black">
                      <a:alpha val="50000"/>
                    </a:prstClr>
                  </a:outerShdw>
                </a:effectLs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75464A23-7F2E-234F-AA53-301535AB664B}" type="slidenum">
              <a:rPr lang="en-US"/>
              <a:pPr>
                <a:defRPr/>
              </a:pPr>
              <a:t>‹#›</a:t>
            </a:fld>
            <a:endParaRPr lang="en-US"/>
          </a:p>
        </p:txBody>
      </p:sp>
    </p:spTree>
    <p:extLst>
      <p:ext uri="{BB962C8B-B14F-4D97-AF65-F5344CB8AC3E}">
        <p14:creationId xmlns:p14="http://schemas.microsoft.com/office/powerpoint/2010/main" val="565800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 Pictures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8946" y="381000"/>
            <a:ext cx="3250360" cy="16319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608946" y="2084389"/>
            <a:ext cx="3250360" cy="3935412"/>
          </a:xfrm>
        </p:spPr>
        <p:txBody>
          <a:bodyPr anchor="t" anchorCtr="0">
            <a:noAutofit/>
          </a:bodyPr>
          <a:lstStyle>
            <a:lvl1pPr marL="0" indent="0" algn="ctr" defTabSz="914400" rtl="0" eaLnBrk="1" latinLnBrk="0" hangingPunct="1">
              <a:spcBef>
                <a:spcPts val="600"/>
              </a:spcBef>
              <a:buNone/>
              <a:defRPr sz="1800" b="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Picture Placeholder 7"/>
          <p:cNvSpPr>
            <a:spLocks noGrp="1"/>
          </p:cNvSpPr>
          <p:nvPr>
            <p:ph type="pic" sz="quarter" idx="14"/>
          </p:nvPr>
        </p:nvSpPr>
        <p:spPr>
          <a:xfrm rot="307655">
            <a:off x="4082874" y="3187732"/>
            <a:ext cx="4141140" cy="2881378"/>
          </a:xfrm>
          <a:solidFill>
            <a:srgbClr val="FFFFFF">
              <a:shade val="85000"/>
            </a:srgbClr>
          </a:solidFill>
          <a:ln w="38100" cap="sq">
            <a:solidFill>
              <a:srgbClr val="FDFDFD"/>
            </a:solidFill>
            <a:miter lim="800000"/>
          </a:ln>
          <a:effectLst>
            <a:outerShdw blurRad="88900" dist="25400" dir="72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a:lstStyle>
            <a:lvl1pPr>
              <a:buNone/>
              <a:defRPr sz="1800"/>
            </a:lvl1pPr>
          </a:lstStyle>
          <a:p>
            <a:pPr lvl="0"/>
            <a:r>
              <a:rPr lang="en-US" noProof="0" smtClean="0"/>
              <a:t>Drag picture to placeholder or click icon to add</a:t>
            </a:r>
            <a:endParaRPr noProof="0"/>
          </a:p>
        </p:txBody>
      </p:sp>
      <p:sp>
        <p:nvSpPr>
          <p:cNvPr id="8" name="Picture Placeholder 7"/>
          <p:cNvSpPr>
            <a:spLocks noGrp="1"/>
          </p:cNvSpPr>
          <p:nvPr>
            <p:ph type="pic" sz="quarter" idx="13"/>
          </p:nvPr>
        </p:nvSpPr>
        <p:spPr>
          <a:xfrm rot="21414752">
            <a:off x="4623469" y="338031"/>
            <a:ext cx="4141140" cy="2881378"/>
          </a:xfrm>
          <a:solidFill>
            <a:srgbClr val="FFFFFF">
              <a:shade val="85000"/>
            </a:srgbClr>
          </a:solidFill>
          <a:ln w="38100" cap="sq">
            <a:solidFill>
              <a:srgbClr val="FDFDFD"/>
            </a:solidFill>
            <a:miter lim="800000"/>
          </a:ln>
          <a:effectLst>
            <a:outerShdw blurRad="88900" dist="25400" dir="54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a:lstStyle>
            <a:lvl1pPr>
              <a:buNone/>
              <a:defRPr sz="1800"/>
            </a:lvl1pPr>
          </a:lstStyle>
          <a:p>
            <a:pPr lvl="0"/>
            <a:r>
              <a:rPr lang="en-US" noProof="0" smtClean="0"/>
              <a:t>Drag picture to placeholder or click icon to add</a:t>
            </a:r>
            <a:endParaRPr noProof="0"/>
          </a:p>
        </p:txBody>
      </p:sp>
      <p:sp>
        <p:nvSpPr>
          <p:cNvPr id="6" name="Date Placeholder 4"/>
          <p:cNvSpPr>
            <a:spLocks noGrp="1"/>
          </p:cNvSpPr>
          <p:nvPr>
            <p:ph type="dt" sz="half" idx="15"/>
          </p:nvPr>
        </p:nvSpPr>
        <p:spPr>
          <a:xfrm>
            <a:off x="4495800" y="6356350"/>
            <a:ext cx="1143000" cy="365125"/>
          </a:xfrm>
        </p:spPr>
        <p:txBody>
          <a:bodyPr/>
          <a:lstStyle>
            <a:lvl1pPr algn="l">
              <a:defRPr/>
            </a:lvl1pPr>
          </a:lstStyle>
          <a:p>
            <a:pPr>
              <a:defRPr/>
            </a:pPr>
            <a:endParaRPr lang="en-US"/>
          </a:p>
        </p:txBody>
      </p:sp>
      <p:sp>
        <p:nvSpPr>
          <p:cNvPr id="7" name="Footer Placeholder 5"/>
          <p:cNvSpPr>
            <a:spLocks noGrp="1"/>
          </p:cNvSpPr>
          <p:nvPr>
            <p:ph type="ftr" sz="quarter" idx="16"/>
          </p:nvPr>
        </p:nvSpPr>
        <p:spPr>
          <a:xfrm>
            <a:off x="5791200" y="6356350"/>
            <a:ext cx="2895600" cy="365125"/>
          </a:xfrm>
        </p:spPr>
        <p:txBody>
          <a:bodyPr/>
          <a:lstStyle>
            <a:lvl1pPr algn="r">
              <a:defRPr/>
            </a:lvl1pPr>
          </a:lstStyle>
          <a:p>
            <a:pPr>
              <a:defRPr/>
            </a:pPr>
            <a:endParaRPr lang="en-US"/>
          </a:p>
        </p:txBody>
      </p:sp>
      <p:sp>
        <p:nvSpPr>
          <p:cNvPr id="10" name="Slide Number Placeholder 6"/>
          <p:cNvSpPr>
            <a:spLocks noGrp="1"/>
          </p:cNvSpPr>
          <p:nvPr>
            <p:ph type="sldNum" sz="quarter" idx="17"/>
          </p:nvPr>
        </p:nvSpPr>
        <p:spPr>
          <a:xfrm>
            <a:off x="1966913" y="6356350"/>
            <a:ext cx="533400" cy="365125"/>
          </a:xfrm>
        </p:spPr>
        <p:txBody>
          <a:bodyPr/>
          <a:lstStyle>
            <a:lvl1pPr>
              <a:defRPr smtClean="0">
                <a:solidFill>
                  <a:schemeClr val="tx2"/>
                </a:solidFill>
              </a:defRPr>
            </a:lvl1pPr>
          </a:lstStyle>
          <a:p>
            <a:pPr>
              <a:defRPr/>
            </a:pPr>
            <a:fld id="{4722B1C3-7F48-5B4C-846D-9750E26F4E93}" type="slidenum">
              <a:rPr lang="en-US"/>
              <a:pPr>
                <a:defRPr/>
              </a:pPr>
              <a:t>‹#›</a:t>
            </a:fld>
            <a:endParaRPr lang="en-US"/>
          </a:p>
        </p:txBody>
      </p:sp>
    </p:spTree>
    <p:extLst>
      <p:ext uri="{BB962C8B-B14F-4D97-AF65-F5344CB8AC3E}">
        <p14:creationId xmlns:p14="http://schemas.microsoft.com/office/powerpoint/2010/main" val="38352965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3AFA079-D261-3241-AE01-E1E6B211EC2C}" type="slidenum">
              <a:rPr lang="en-US"/>
              <a:pPr>
                <a:defRPr/>
              </a:pPr>
              <a:t>‹#›</a:t>
            </a:fld>
            <a:endParaRPr lang="en-US"/>
          </a:p>
        </p:txBody>
      </p:sp>
    </p:spTree>
    <p:extLst>
      <p:ext uri="{BB962C8B-B14F-4D97-AF65-F5344CB8AC3E}">
        <p14:creationId xmlns:p14="http://schemas.microsoft.com/office/powerpoint/2010/main" val="36531516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0" y="457200"/>
            <a:ext cx="1497106" cy="581025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496888" y="457200"/>
            <a:ext cx="6513511" cy="581025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E02C4D6-0ADA-CB45-8F2E-D1476E4CAD60}" type="slidenum">
              <a:rPr lang="en-US"/>
              <a:pPr>
                <a:defRPr/>
              </a:pPr>
              <a:t>‹#›</a:t>
            </a:fld>
            <a:endParaRPr lang="en-US"/>
          </a:p>
        </p:txBody>
      </p:sp>
    </p:spTree>
    <p:extLst>
      <p:ext uri="{BB962C8B-B14F-4D97-AF65-F5344CB8AC3E}">
        <p14:creationId xmlns:p14="http://schemas.microsoft.com/office/powerpoint/2010/main" val="8990890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IN"/>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E35A5936-63EE-894E-BD7F-9736E464CB85}" type="slidenum">
              <a:rPr lang="en-US"/>
              <a:pPr>
                <a:defRPr/>
              </a:pPr>
              <a:t>‹#›</a:t>
            </a:fld>
            <a:endParaRPr lang="en-US"/>
          </a:p>
        </p:txBody>
      </p:sp>
    </p:spTree>
    <p:extLst>
      <p:ext uri="{BB962C8B-B14F-4D97-AF65-F5344CB8AC3E}">
        <p14:creationId xmlns:p14="http://schemas.microsoft.com/office/powerpoint/2010/main" val="1172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4ECCA7E-DDF0-FB40-945F-8D3479358E71}" type="slidenum">
              <a:rPr lang="en-US"/>
              <a:pPr>
                <a:defRPr/>
              </a:pPr>
              <a:t>‹#›</a:t>
            </a:fld>
            <a:endParaRPr lang="en-US"/>
          </a:p>
        </p:txBody>
      </p:sp>
    </p:spTree>
    <p:extLst>
      <p:ext uri="{BB962C8B-B14F-4D97-AF65-F5344CB8AC3E}">
        <p14:creationId xmlns:p14="http://schemas.microsoft.com/office/powerpoint/2010/main" val="23107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96889" y="3774328"/>
            <a:ext cx="7199311" cy="1470025"/>
          </a:xfrm>
        </p:spPr>
        <p:txBody>
          <a:bodyPr anchor="b"/>
          <a:lstStyle>
            <a:lvl1pPr algn="l">
              <a:defRPr sz="4800"/>
            </a:lvl1pPr>
          </a:lstStyle>
          <a:p>
            <a:r>
              <a:rPr lang="en-US" smtClean="0"/>
              <a:t>Click to edit Master title style</a:t>
            </a:r>
            <a:endParaRPr/>
          </a:p>
        </p:txBody>
      </p:sp>
      <p:sp>
        <p:nvSpPr>
          <p:cNvPr id="3" name="Subtitle 2"/>
          <p:cNvSpPr>
            <a:spLocks noGrp="1"/>
          </p:cNvSpPr>
          <p:nvPr>
            <p:ph type="subTitle" idx="1"/>
          </p:nvPr>
        </p:nvSpPr>
        <p:spPr>
          <a:xfrm>
            <a:off x="496888" y="5257800"/>
            <a:ext cx="7199312" cy="990600"/>
          </a:xfrm>
        </p:spPr>
        <p:txBody>
          <a:bodyPr anchor="t" anchorCtr="0">
            <a:noAutofit/>
          </a:bodyPr>
          <a:lstStyle>
            <a:lvl1pPr marL="0" indent="0" algn="l" defTabSz="914400" rtl="0" eaLnBrk="1" latinLnBrk="0" hangingPunct="1">
              <a:spcBef>
                <a:spcPct val="0"/>
              </a:spcBef>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8" name="Picture Placeholder 7"/>
          <p:cNvSpPr>
            <a:spLocks noGrp="1"/>
          </p:cNvSpPr>
          <p:nvPr>
            <p:ph type="pic" sz="quarter" idx="12"/>
          </p:nvPr>
        </p:nvSpPr>
        <p:spPr>
          <a:xfrm rot="504148">
            <a:off x="4493544" y="555043"/>
            <a:ext cx="4142460" cy="3085398"/>
          </a:xfrm>
          <a:solidFill>
            <a:srgbClr val="FFFFFF">
              <a:shade val="85000"/>
            </a:srgbClr>
          </a:solidFill>
          <a:ln w="38100" cap="sq">
            <a:solidFill>
              <a:srgbClr val="FDFDFD"/>
            </a:solidFill>
            <a:miter lim="800000"/>
          </a:ln>
          <a:effectLst>
            <a:outerShdw blurRad="57150" dist="37500" dir="7560000" sy="98000" kx="110000" ky="200000" algn="tl" rotWithShape="0">
              <a:srgbClr val="000000">
                <a:alpha val="20000"/>
              </a:srgbClr>
            </a:outerShdw>
          </a:effectLst>
          <a:scene3d>
            <a:camera prst="orthographicFront"/>
            <a:lightRig rig="twoPt" dir="t">
              <a:rot lat="0" lon="0" rev="7200000"/>
            </a:lightRig>
          </a:scene3d>
          <a:sp3d prstMaterial="matte">
            <a:bevelT w="22860" h="12700"/>
            <a:contourClr>
              <a:srgbClr val="FFFFFF"/>
            </a:contourClr>
          </a:sp3d>
        </p:spPr>
        <p:txBody>
          <a:bodyPr/>
          <a:lstStyle>
            <a:lvl1pPr>
              <a:buNone/>
              <a:defRPr sz="1800"/>
            </a:lvl1pPr>
          </a:lstStyle>
          <a:p>
            <a:pPr lvl="0"/>
            <a:r>
              <a:rPr lang="en-US" noProof="0" smtClean="0"/>
              <a:t>Drag picture to placeholder or click icon to add</a:t>
            </a:r>
            <a:endParaRPr noProof="0"/>
          </a:p>
        </p:txBody>
      </p:sp>
      <p:sp>
        <p:nvSpPr>
          <p:cNvPr id="5" name="Date Placeholder 3"/>
          <p:cNvSpPr>
            <a:spLocks noGrp="1"/>
          </p:cNvSpPr>
          <p:nvPr>
            <p:ph type="dt" sz="half" idx="13"/>
          </p:nvPr>
        </p:nvSpPr>
        <p:spPr/>
        <p:txBody>
          <a:bodyPr/>
          <a:lstStyle>
            <a:lvl1pPr>
              <a:defRPr/>
            </a:lvl1pPr>
          </a:lstStyle>
          <a:p>
            <a:pPr>
              <a:defRPr/>
            </a:pPr>
            <a:endParaRPr lang="en-US"/>
          </a:p>
        </p:txBody>
      </p:sp>
      <p:sp>
        <p:nvSpPr>
          <p:cNvPr id="6" name="Footer Placeholder 4"/>
          <p:cNvSpPr>
            <a:spLocks noGrp="1"/>
          </p:cNvSpPr>
          <p:nvPr>
            <p:ph type="ftr" sz="quarter" idx="14"/>
          </p:nvPr>
        </p:nvSpPr>
        <p:spPr/>
        <p:txBody>
          <a:bodyPr/>
          <a:lstStyle>
            <a:lvl1pPr>
              <a:defRPr/>
            </a:lvl1pPr>
          </a:lstStyle>
          <a:p>
            <a:pPr>
              <a:defRPr/>
            </a:pPr>
            <a:endParaRPr lang="en-US"/>
          </a:p>
        </p:txBody>
      </p:sp>
    </p:spTree>
    <p:extLst>
      <p:ext uri="{BB962C8B-B14F-4D97-AF65-F5344CB8AC3E}">
        <p14:creationId xmlns:p14="http://schemas.microsoft.com/office/powerpoint/2010/main" val="1852549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5175" y="2236694"/>
            <a:ext cx="7612063" cy="1362075"/>
          </a:xfrm>
        </p:spPr>
        <p:txBody>
          <a:bodyPr anchor="b"/>
          <a:lstStyle>
            <a:lvl1pPr algn="ctr"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765175" y="3617259"/>
            <a:ext cx="7612063" cy="1500187"/>
          </a:xfrm>
        </p:spPr>
        <p:txBody>
          <a:bodyPr anchor="t" anchorCtr="0">
            <a:noAutofit/>
          </a:bodyPr>
          <a:lstStyle>
            <a:lvl1pPr marL="0" indent="0" algn="ctr" defTabSz="914400" rtl="0" eaLnBrk="1" latinLnBrk="0" hangingPunct="1">
              <a:spcBef>
                <a:spcPct val="0"/>
              </a:spcBef>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7A209D4-8B8D-F94D-9128-1BF674081448}" type="slidenum">
              <a:rPr lang="en-US"/>
              <a:pPr>
                <a:defRPr/>
              </a:pPr>
              <a:t>‹#›</a:t>
            </a:fld>
            <a:endParaRPr lang="en-US"/>
          </a:p>
        </p:txBody>
      </p:sp>
    </p:spTree>
    <p:extLst>
      <p:ext uri="{BB962C8B-B14F-4D97-AF65-F5344CB8AC3E}">
        <p14:creationId xmlns:p14="http://schemas.microsoft.com/office/powerpoint/2010/main" val="542915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5174" y="79468"/>
            <a:ext cx="7612063" cy="1417638"/>
          </a:xfrm>
        </p:spPr>
        <p:txBody>
          <a:bodyPr/>
          <a:lstStyle/>
          <a:p>
            <a:r>
              <a:rPr lang="en-US" smtClean="0"/>
              <a:t>Click to edit Master title style</a:t>
            </a:r>
            <a:endParaRPr/>
          </a:p>
        </p:txBody>
      </p:sp>
      <p:sp>
        <p:nvSpPr>
          <p:cNvPr id="3" name="Content Placeholder 2"/>
          <p:cNvSpPr>
            <a:spLocks noGrp="1"/>
          </p:cNvSpPr>
          <p:nvPr>
            <p:ph sz="half" idx="1"/>
          </p:nvPr>
        </p:nvSpPr>
        <p:spPr>
          <a:xfrm>
            <a:off x="765175" y="2084388"/>
            <a:ext cx="3657600" cy="4183062"/>
          </a:xfrm>
        </p:spPr>
        <p:txBody>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19637" y="2084388"/>
            <a:ext cx="3657600" cy="4183062"/>
          </a:xfrm>
        </p:spPr>
        <p:txBody>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E956A24-02C4-8046-96CF-D263D6739EED}" type="slidenum">
              <a:rPr lang="en-US"/>
              <a:pPr>
                <a:defRPr/>
              </a:pPr>
              <a:t>‹#›</a:t>
            </a:fld>
            <a:endParaRPr lang="en-US"/>
          </a:p>
        </p:txBody>
      </p:sp>
    </p:spTree>
    <p:extLst>
      <p:ext uri="{BB962C8B-B14F-4D97-AF65-F5344CB8AC3E}">
        <p14:creationId xmlns:p14="http://schemas.microsoft.com/office/powerpoint/2010/main" val="3091432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5174" y="79468"/>
            <a:ext cx="7612063" cy="141763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65174" y="1687512"/>
            <a:ext cx="3657600" cy="903288"/>
          </a:xfrm>
        </p:spPr>
        <p:txBody>
          <a:bodyPr anchor="ctr"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65174" y="2649071"/>
            <a:ext cx="3657600" cy="3608293"/>
          </a:xfrm>
        </p:spPr>
        <p:txBody>
          <a:bodyPr/>
          <a:lstStyle>
            <a:lvl1pPr>
              <a:defRPr sz="20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19637" y="1687512"/>
            <a:ext cx="3657600" cy="903288"/>
          </a:xfrm>
        </p:spPr>
        <p:txBody>
          <a:bodyPr anchor="ctr"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19637" y="2649071"/>
            <a:ext cx="3657600" cy="3608293"/>
          </a:xfrm>
        </p:spPr>
        <p:txBody>
          <a:bodyPr/>
          <a:lstStyle>
            <a:lvl1pPr>
              <a:defRPr sz="20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995A2F7-6863-7C47-A6E4-AFD6BE968056}" type="slidenum">
              <a:rPr lang="en-US"/>
              <a:pPr>
                <a:defRPr/>
              </a:pPr>
              <a:t>‹#›</a:t>
            </a:fld>
            <a:endParaRPr lang="en-US"/>
          </a:p>
        </p:txBody>
      </p:sp>
    </p:spTree>
    <p:extLst>
      <p:ext uri="{BB962C8B-B14F-4D97-AF65-F5344CB8AC3E}">
        <p14:creationId xmlns:p14="http://schemas.microsoft.com/office/powerpoint/2010/main" val="2144136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79B4BA3-BB4D-934C-83A7-9E4508FDCCF4}" type="slidenum">
              <a:rPr lang="en-US"/>
              <a:pPr>
                <a:defRPr/>
              </a:pPr>
              <a:t>‹#›</a:t>
            </a:fld>
            <a:endParaRPr lang="en-US"/>
          </a:p>
        </p:txBody>
      </p:sp>
    </p:spTree>
    <p:extLst>
      <p:ext uri="{BB962C8B-B14F-4D97-AF65-F5344CB8AC3E}">
        <p14:creationId xmlns:p14="http://schemas.microsoft.com/office/powerpoint/2010/main" val="2034204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325EA05A-D89F-CE47-B7FA-8FAD722C4957}" type="slidenum">
              <a:rPr lang="en-US"/>
              <a:pPr>
                <a:defRPr/>
              </a:pPr>
              <a:t>‹#›</a:t>
            </a:fld>
            <a:endParaRPr lang="en-US"/>
          </a:p>
        </p:txBody>
      </p:sp>
    </p:spTree>
    <p:extLst>
      <p:ext uri="{BB962C8B-B14F-4D97-AF65-F5344CB8AC3E}">
        <p14:creationId xmlns:p14="http://schemas.microsoft.com/office/powerpoint/2010/main" val="3707781001"/>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8946" y="381000"/>
            <a:ext cx="3250360" cy="16319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495800" y="381000"/>
            <a:ext cx="4149725" cy="588645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608946" y="2084389"/>
            <a:ext cx="3250360" cy="3935412"/>
          </a:xfrm>
        </p:spPr>
        <p:txBody>
          <a:bodyPr anchor="t" anchorCtr="0">
            <a:noAutofit/>
          </a:bodyPr>
          <a:lstStyle>
            <a:lvl1pPr marL="0" indent="0" algn="ctr" defTabSz="914400" rtl="0" eaLnBrk="1" latinLnBrk="0" hangingPunct="1">
              <a:spcBef>
                <a:spcPts val="600"/>
              </a:spcBef>
              <a:buNone/>
              <a:defRPr sz="1800" b="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495800" y="6356350"/>
            <a:ext cx="1143000" cy="365125"/>
          </a:xfrm>
        </p:spPr>
        <p:txBody>
          <a:bodyPr/>
          <a:lstStyle>
            <a:lvl1pPr algn="l">
              <a:defRPr/>
            </a:lvl1pPr>
          </a:lstStyle>
          <a:p>
            <a:pPr>
              <a:defRPr/>
            </a:pPr>
            <a:endParaRPr lang="en-US"/>
          </a:p>
        </p:txBody>
      </p:sp>
      <p:sp>
        <p:nvSpPr>
          <p:cNvPr id="6" name="Footer Placeholder 5"/>
          <p:cNvSpPr>
            <a:spLocks noGrp="1"/>
          </p:cNvSpPr>
          <p:nvPr>
            <p:ph type="ftr" sz="quarter" idx="11"/>
          </p:nvPr>
        </p:nvSpPr>
        <p:spPr>
          <a:xfrm>
            <a:off x="5791200" y="6356350"/>
            <a:ext cx="2895600" cy="365125"/>
          </a:xfrm>
        </p:spPr>
        <p:txBody>
          <a:bodyPr/>
          <a:lstStyle>
            <a:lvl1pPr algn="r">
              <a:defRPr/>
            </a:lvl1pPr>
          </a:lstStyle>
          <a:p>
            <a:pPr>
              <a:defRPr/>
            </a:pPr>
            <a:endParaRPr lang="en-US"/>
          </a:p>
        </p:txBody>
      </p:sp>
      <p:sp>
        <p:nvSpPr>
          <p:cNvPr id="7" name="Slide Number Placeholder 6"/>
          <p:cNvSpPr>
            <a:spLocks noGrp="1"/>
          </p:cNvSpPr>
          <p:nvPr>
            <p:ph type="sldNum" sz="quarter" idx="12"/>
          </p:nvPr>
        </p:nvSpPr>
        <p:spPr>
          <a:xfrm>
            <a:off x="1966913" y="6356350"/>
            <a:ext cx="533400" cy="365125"/>
          </a:xfrm>
        </p:spPr>
        <p:txBody>
          <a:bodyPr/>
          <a:lstStyle>
            <a:lvl1pPr>
              <a:defRPr smtClean="0">
                <a:solidFill>
                  <a:schemeClr val="tx2"/>
                </a:solidFill>
              </a:defRPr>
            </a:lvl1pPr>
          </a:lstStyle>
          <a:p>
            <a:pPr>
              <a:defRPr/>
            </a:pPr>
            <a:fld id="{EC82B087-3997-5F42-ADD1-C0620C507165}" type="slidenum">
              <a:rPr lang="en-US"/>
              <a:pPr>
                <a:defRPr/>
              </a:pPr>
              <a:t>‹#›</a:t>
            </a:fld>
            <a:endParaRPr lang="en-US"/>
          </a:p>
        </p:txBody>
      </p:sp>
    </p:spTree>
    <p:extLst>
      <p:ext uri="{BB962C8B-B14F-4D97-AF65-F5344CB8AC3E}">
        <p14:creationId xmlns:p14="http://schemas.microsoft.com/office/powerpoint/2010/main" val="246552753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5175" y="79375"/>
            <a:ext cx="7612063" cy="1417638"/>
          </a:xfrm>
          <a:prstGeom prst="rect">
            <a:avLst/>
          </a:prstGeom>
        </p:spPr>
        <p:txBody>
          <a:bodyPr vert="horz" lIns="91440" tIns="45720" rIns="91440" bIns="45720" rtlCol="0" anchor="ctr" anchorCtr="0">
            <a:noAutofit/>
          </a:bodyPr>
          <a:lstStyle/>
          <a:p>
            <a:r>
              <a:rPr lang="en-US" smtClean="0"/>
              <a:t>Click to edit Master title style</a:t>
            </a:r>
            <a:endParaRPr/>
          </a:p>
        </p:txBody>
      </p:sp>
      <p:sp>
        <p:nvSpPr>
          <p:cNvPr id="3" name="Text Placeholder 2"/>
          <p:cNvSpPr>
            <a:spLocks noGrp="1"/>
          </p:cNvSpPr>
          <p:nvPr>
            <p:ph type="body" idx="1"/>
          </p:nvPr>
        </p:nvSpPr>
        <p:spPr>
          <a:xfrm>
            <a:off x="765175" y="2070100"/>
            <a:ext cx="7612063"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endParaRPr lang="en-US"/>
          </a:p>
        </p:txBody>
      </p:sp>
      <p:sp>
        <p:nvSpPr>
          <p:cNvPr id="5" name="Footer Placeholder 4"/>
          <p:cNvSpPr>
            <a:spLocks noGrp="1"/>
          </p:cNvSpPr>
          <p:nvPr>
            <p:ph type="ftr" sz="quarter" idx="3"/>
          </p:nvPr>
        </p:nvSpPr>
        <p:spPr>
          <a:xfrm>
            <a:off x="444500" y="6356350"/>
            <a:ext cx="2895600"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a:defRPr sz="1200" smtClean="0">
                <a:solidFill>
                  <a:schemeClr val="bg1"/>
                </a:solidFill>
              </a:defRPr>
            </a:lvl1pPr>
          </a:lstStyle>
          <a:p>
            <a:pPr>
              <a:defRPr/>
            </a:pPr>
            <a:fld id="{747FE29D-F7F0-CA40-AE26-E24A276F31A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56" r:id="rId1"/>
    <p:sldLayoutId id="2147483751" r:id="rId2"/>
    <p:sldLayoutId id="2147483757" r:id="rId3"/>
    <p:sldLayoutId id="2147483758" r:id="rId4"/>
    <p:sldLayoutId id="2147483752" r:id="rId5"/>
    <p:sldLayoutId id="2147483753" r:id="rId6"/>
    <p:sldLayoutId id="2147483754" r:id="rId7"/>
    <p:sldLayoutId id="2147483759" r:id="rId8"/>
    <p:sldLayoutId id="2147483760" r:id="rId9"/>
    <p:sldLayoutId id="2147483761" r:id="rId10"/>
    <p:sldLayoutId id="2147483762" r:id="rId11"/>
    <p:sldLayoutId id="2147483755" r:id="rId12"/>
    <p:sldLayoutId id="2147483763" r:id="rId13"/>
    <p:sldLayoutId id="2147483764" r:id="rId14"/>
  </p:sldLayoutIdLst>
  <p:txStyles>
    <p:titleStyle>
      <a:lvl1pPr algn="ctr" rtl="0" fontAlgn="base">
        <a:spcBef>
          <a:spcPct val="0"/>
        </a:spcBef>
        <a:spcAft>
          <a:spcPct val="0"/>
        </a:spcAft>
        <a:defRPr sz="4800" kern="1200">
          <a:solidFill>
            <a:schemeClr val="tx2"/>
          </a:solidFill>
          <a:effectLst>
            <a:outerShdw blurRad="50800" dist="25400" dir="2700000" algn="tl" rotWithShape="0">
              <a:schemeClr val="bg1">
                <a:alpha val="40000"/>
              </a:schemeClr>
            </a:outerShdw>
          </a:effectLst>
          <a:latin typeface="+mj-lt"/>
          <a:ea typeface="ＭＳ Ｐゴシック" charset="0"/>
          <a:cs typeface="ＭＳ Ｐゴシック" charset="0"/>
        </a:defRPr>
      </a:lvl1pPr>
      <a:lvl2pPr algn="ctr" rtl="0" fontAlgn="base">
        <a:spcBef>
          <a:spcPct val="0"/>
        </a:spcBef>
        <a:spcAft>
          <a:spcPct val="0"/>
        </a:spcAft>
        <a:defRPr sz="4800">
          <a:solidFill>
            <a:schemeClr val="tx2"/>
          </a:solidFill>
          <a:latin typeface="Book Antiqua" charset="0"/>
          <a:ea typeface="ＭＳ Ｐゴシック" charset="0"/>
          <a:cs typeface="ＭＳ Ｐゴシック" charset="0"/>
        </a:defRPr>
      </a:lvl2pPr>
      <a:lvl3pPr algn="ctr" rtl="0" fontAlgn="base">
        <a:spcBef>
          <a:spcPct val="0"/>
        </a:spcBef>
        <a:spcAft>
          <a:spcPct val="0"/>
        </a:spcAft>
        <a:defRPr sz="4800">
          <a:solidFill>
            <a:schemeClr val="tx2"/>
          </a:solidFill>
          <a:latin typeface="Book Antiqua" charset="0"/>
          <a:ea typeface="ＭＳ Ｐゴシック" charset="0"/>
          <a:cs typeface="ＭＳ Ｐゴシック" charset="0"/>
        </a:defRPr>
      </a:lvl3pPr>
      <a:lvl4pPr algn="ctr" rtl="0" fontAlgn="base">
        <a:spcBef>
          <a:spcPct val="0"/>
        </a:spcBef>
        <a:spcAft>
          <a:spcPct val="0"/>
        </a:spcAft>
        <a:defRPr sz="4800">
          <a:solidFill>
            <a:schemeClr val="tx2"/>
          </a:solidFill>
          <a:latin typeface="Book Antiqua" charset="0"/>
          <a:ea typeface="ＭＳ Ｐゴシック" charset="0"/>
          <a:cs typeface="ＭＳ Ｐゴシック" charset="0"/>
        </a:defRPr>
      </a:lvl4pPr>
      <a:lvl5pPr algn="ctr" rtl="0" fontAlgn="base">
        <a:spcBef>
          <a:spcPct val="0"/>
        </a:spcBef>
        <a:spcAft>
          <a:spcPct val="0"/>
        </a:spcAft>
        <a:defRPr sz="4800">
          <a:solidFill>
            <a:schemeClr val="tx2"/>
          </a:solidFill>
          <a:latin typeface="Book Antiqua" charset="0"/>
          <a:ea typeface="ＭＳ Ｐゴシック" charset="0"/>
          <a:cs typeface="ＭＳ Ｐゴシック" charset="0"/>
        </a:defRPr>
      </a:lvl5pPr>
      <a:lvl6pPr marL="457200" algn="ctr" rtl="0" fontAlgn="base">
        <a:spcBef>
          <a:spcPct val="0"/>
        </a:spcBef>
        <a:spcAft>
          <a:spcPct val="0"/>
        </a:spcAft>
        <a:defRPr sz="4800">
          <a:solidFill>
            <a:schemeClr val="tx2"/>
          </a:solidFill>
          <a:latin typeface="Book Antiqua" charset="0"/>
          <a:ea typeface="ＭＳ Ｐゴシック" charset="0"/>
          <a:cs typeface="ＭＳ Ｐゴシック" charset="0"/>
        </a:defRPr>
      </a:lvl6pPr>
      <a:lvl7pPr marL="914400" algn="ctr" rtl="0" fontAlgn="base">
        <a:spcBef>
          <a:spcPct val="0"/>
        </a:spcBef>
        <a:spcAft>
          <a:spcPct val="0"/>
        </a:spcAft>
        <a:defRPr sz="4800">
          <a:solidFill>
            <a:schemeClr val="tx2"/>
          </a:solidFill>
          <a:latin typeface="Book Antiqua" charset="0"/>
          <a:ea typeface="ＭＳ Ｐゴシック" charset="0"/>
          <a:cs typeface="ＭＳ Ｐゴシック" charset="0"/>
        </a:defRPr>
      </a:lvl7pPr>
      <a:lvl8pPr marL="1371600" algn="ctr" rtl="0" fontAlgn="base">
        <a:spcBef>
          <a:spcPct val="0"/>
        </a:spcBef>
        <a:spcAft>
          <a:spcPct val="0"/>
        </a:spcAft>
        <a:defRPr sz="4800">
          <a:solidFill>
            <a:schemeClr val="tx2"/>
          </a:solidFill>
          <a:latin typeface="Book Antiqua" charset="0"/>
          <a:ea typeface="ＭＳ Ｐゴシック" charset="0"/>
          <a:cs typeface="ＭＳ Ｐゴシック" charset="0"/>
        </a:defRPr>
      </a:lvl8pPr>
      <a:lvl9pPr marL="1828800" algn="ctr" rtl="0" fontAlgn="base">
        <a:spcBef>
          <a:spcPct val="0"/>
        </a:spcBef>
        <a:spcAft>
          <a:spcPct val="0"/>
        </a:spcAft>
        <a:defRPr sz="4800">
          <a:solidFill>
            <a:schemeClr val="tx2"/>
          </a:solidFill>
          <a:latin typeface="Book Antiqua" charset="0"/>
          <a:ea typeface="ＭＳ Ｐゴシック" charset="0"/>
          <a:cs typeface="ＭＳ Ｐゴシック" charset="0"/>
        </a:defRPr>
      </a:lvl9pPr>
    </p:titleStyle>
    <p:bodyStyle>
      <a:lvl1pPr marL="342900" indent="-342900" algn="l" rtl="0" fontAlgn="base">
        <a:spcBef>
          <a:spcPts val="2000"/>
        </a:spcBef>
        <a:spcAft>
          <a:spcPct val="0"/>
        </a:spcAft>
        <a:buFont typeface="Wingdings 2" charset="0"/>
        <a:buChar char=""/>
        <a:defRPr sz="2400" kern="1200">
          <a:solidFill>
            <a:schemeClr val="bg1"/>
          </a:solidFill>
          <a:effectLst>
            <a:outerShdw blurRad="63500" dist="50800" dir="2700000" algn="tl" rotWithShape="0">
              <a:prstClr val="black">
                <a:alpha val="50000"/>
              </a:prstClr>
            </a:outerShdw>
          </a:effectLst>
          <a:latin typeface="+mn-lt"/>
          <a:ea typeface="ＭＳ Ｐゴシック" charset="0"/>
          <a:cs typeface="ＭＳ Ｐゴシック" charset="0"/>
        </a:defRPr>
      </a:lvl1pPr>
      <a:lvl2pPr marL="685800" indent="-336550" algn="l" rtl="0" fontAlgn="base">
        <a:spcBef>
          <a:spcPts val="600"/>
        </a:spcBef>
        <a:spcAft>
          <a:spcPct val="0"/>
        </a:spcAft>
        <a:buFont typeface="Wingdings 2" charset="0"/>
        <a:buChar char=""/>
        <a:defRPr sz="2200" kern="1200">
          <a:solidFill>
            <a:schemeClr val="bg1"/>
          </a:solidFill>
          <a:effectLst>
            <a:outerShdw blurRad="63500" dist="50800" dir="2700000" algn="tl" rotWithShape="0">
              <a:prstClr val="black">
                <a:alpha val="50000"/>
              </a:prstClr>
            </a:outerShdw>
          </a:effectLst>
          <a:latin typeface="+mn-lt"/>
          <a:ea typeface="ＭＳ Ｐゴシック" charset="0"/>
          <a:cs typeface="+mn-cs"/>
        </a:defRPr>
      </a:lvl2pPr>
      <a:lvl3pPr marL="1035050" indent="-349250" algn="l" rtl="0" fontAlgn="base">
        <a:spcBef>
          <a:spcPts val="600"/>
        </a:spcBef>
        <a:spcAft>
          <a:spcPct val="0"/>
        </a:spcAft>
        <a:buFont typeface="Wingdings 2" charset="0"/>
        <a:buChar char=""/>
        <a:defRPr sz="2000" kern="1200">
          <a:solidFill>
            <a:schemeClr val="bg1"/>
          </a:solidFill>
          <a:effectLst>
            <a:outerShdw blurRad="63500" dist="50800" dir="2700000" algn="tl" rotWithShape="0">
              <a:prstClr val="black">
                <a:alpha val="50000"/>
              </a:prstClr>
            </a:outerShdw>
          </a:effectLst>
          <a:latin typeface="+mn-lt"/>
          <a:ea typeface="ＭＳ Ｐゴシック" charset="0"/>
          <a:cs typeface="+mn-cs"/>
        </a:defRPr>
      </a:lvl3pPr>
      <a:lvl4pPr marL="1371600" indent="-336550" algn="l" rtl="0" fontAlgn="base">
        <a:spcBef>
          <a:spcPts val="600"/>
        </a:spcBef>
        <a:spcAft>
          <a:spcPct val="0"/>
        </a:spcAft>
        <a:buFont typeface="Wingdings 2" charset="0"/>
        <a:buChar char=""/>
        <a:defRPr kern="1200">
          <a:solidFill>
            <a:schemeClr val="bg1"/>
          </a:solidFill>
          <a:effectLst>
            <a:outerShdw blurRad="63500" dist="50800" dir="2700000" algn="tl" rotWithShape="0">
              <a:prstClr val="black">
                <a:alpha val="50000"/>
              </a:prstClr>
            </a:outerShdw>
          </a:effectLst>
          <a:latin typeface="+mn-lt"/>
          <a:ea typeface="ＭＳ Ｐゴシック" charset="0"/>
          <a:cs typeface="+mn-cs"/>
        </a:defRPr>
      </a:lvl4pPr>
      <a:lvl5pPr marL="1720850" indent="-349250" algn="l" rtl="0" fontAlgn="base">
        <a:spcBef>
          <a:spcPts val="600"/>
        </a:spcBef>
        <a:spcAft>
          <a:spcPct val="0"/>
        </a:spcAft>
        <a:buFont typeface="Wingdings 2" charset="0"/>
        <a:buChar char=""/>
        <a:defRPr kern="1200">
          <a:solidFill>
            <a:schemeClr val="bg1"/>
          </a:solidFill>
          <a:effectLst>
            <a:outerShdw blurRad="63500" dist="50800" dir="2700000" algn="tl" rotWithShape="0">
              <a:prstClr val="black">
                <a:alpha val="50000"/>
              </a:prstClr>
            </a:outerShdw>
          </a:effectLst>
          <a:latin typeface="+mn-lt"/>
          <a:ea typeface="ＭＳ Ｐゴシック" charset="0"/>
          <a:cs typeface="+mn-cs"/>
        </a:defRPr>
      </a:lvl5pPr>
      <a:lvl6pPr marL="2055813" indent="-344488" algn="l" defTabSz="914400" rtl="0" eaLnBrk="1" latinLnBrk="0" hangingPunct="1">
        <a:spcBef>
          <a:spcPct val="20000"/>
        </a:spcBef>
        <a:buFont typeface="Wingdings 2" pitchFamily="18" charset="2"/>
        <a:buChar char=""/>
        <a:defRPr lang="en-US" sz="1800" kern="1200" dirty="0" smtClean="0">
          <a:solidFill>
            <a:schemeClr val="bg1"/>
          </a:solidFill>
          <a:effectLst>
            <a:outerShdw blurRad="63500" dist="50800" dir="2700000" algn="tl" rotWithShape="0">
              <a:prstClr val="black">
                <a:alpha val="50000"/>
              </a:prstClr>
            </a:outerShdw>
          </a:effectLst>
          <a:latin typeface="+mn-lt"/>
          <a:ea typeface="+mn-ea"/>
          <a:cs typeface="+mn-cs"/>
        </a:defRPr>
      </a:lvl6pPr>
      <a:lvl7pPr marL="2398713" indent="-344488" algn="l" defTabSz="914400" rtl="0" eaLnBrk="1" latinLnBrk="0" hangingPunct="1">
        <a:spcBef>
          <a:spcPct val="20000"/>
        </a:spcBef>
        <a:buFont typeface="Wingdings 2" pitchFamily="18" charset="2"/>
        <a:buChar char=""/>
        <a:defRPr lang="en-US" sz="1800" kern="1200" dirty="0" smtClean="0">
          <a:solidFill>
            <a:schemeClr val="bg1"/>
          </a:solidFill>
          <a:effectLst>
            <a:outerShdw blurRad="63500" dist="50800" dir="2700000" algn="tl" rotWithShape="0">
              <a:prstClr val="black">
                <a:alpha val="50000"/>
              </a:prstClr>
            </a:outerShdw>
          </a:effectLst>
          <a:latin typeface="+mn-lt"/>
          <a:ea typeface="+mn-ea"/>
          <a:cs typeface="+mn-cs"/>
        </a:defRPr>
      </a:lvl7pPr>
      <a:lvl8pPr marL="2743200" indent="-344488" algn="l" defTabSz="914400" rtl="0" eaLnBrk="1" latinLnBrk="0" hangingPunct="1">
        <a:spcBef>
          <a:spcPct val="20000"/>
        </a:spcBef>
        <a:buFont typeface="Wingdings 2" pitchFamily="18" charset="2"/>
        <a:buChar char=""/>
        <a:defRPr lang="en-US" sz="1800" kern="1200" dirty="0" smtClean="0">
          <a:solidFill>
            <a:schemeClr val="bg1"/>
          </a:solidFill>
          <a:effectLst>
            <a:outerShdw blurRad="63500" dist="50800" dir="2700000" algn="tl" rotWithShape="0">
              <a:prstClr val="black">
                <a:alpha val="50000"/>
              </a:prstClr>
            </a:outerShdw>
          </a:effectLst>
          <a:latin typeface="+mn-lt"/>
          <a:ea typeface="+mn-ea"/>
          <a:cs typeface="+mn-cs"/>
        </a:defRPr>
      </a:lvl8pPr>
      <a:lvl9pPr marL="3087688" indent="-344488" algn="l" defTabSz="914400" rtl="0" eaLnBrk="1" latinLnBrk="0" hangingPunct="1">
        <a:spcBef>
          <a:spcPct val="20000"/>
        </a:spcBef>
        <a:buFont typeface="Wingdings 2" pitchFamily="18" charset="2"/>
        <a:buChar char=""/>
        <a:defRPr lang="en-US" sz="1800" kern="1200" dirty="0">
          <a:solidFill>
            <a:schemeClr val="bg1"/>
          </a:solidFill>
          <a:effectLst>
            <a:outerShdw blurRad="63500" dist="50800" dir="2700000" algn="tl" rotWithShape="0">
              <a:prstClr val="black">
                <a:alpha val="50000"/>
              </a:prst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0.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4.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5.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6.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3352800"/>
            <a:ext cx="7196137" cy="1470025"/>
          </a:xfrm>
        </p:spPr>
        <p:txBody>
          <a:bodyPr/>
          <a:lstStyle/>
          <a:p>
            <a:pPr fontAlgn="auto">
              <a:spcAft>
                <a:spcPts val="0"/>
              </a:spcAft>
              <a:defRPr/>
            </a:pPr>
            <a:r>
              <a:rPr lang="en-US" dirty="0">
                <a:latin typeface="Arial" charset="0"/>
              </a:rPr>
              <a:t>PHRENIC NERVE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ea typeface="+mj-ea"/>
                <a:cs typeface="+mj-cs"/>
              </a:rPr>
              <a:t>disadvantages</a:t>
            </a:r>
            <a:endParaRPr lang="en-IN" dirty="0">
              <a:ea typeface="+mj-ea"/>
              <a:cs typeface="+mj-cs"/>
            </a:endParaRPr>
          </a:p>
        </p:txBody>
      </p:sp>
      <p:sp>
        <p:nvSpPr>
          <p:cNvPr id="23554" name="Content Placeholder 2"/>
          <p:cNvSpPr>
            <a:spLocks noGrp="1"/>
          </p:cNvSpPr>
          <p:nvPr>
            <p:ph idx="1"/>
          </p:nvPr>
        </p:nvSpPr>
        <p:spPr/>
        <p:txBody>
          <a:bodyPr/>
          <a:lstStyle/>
          <a:p>
            <a:pPr fontAlgn="auto">
              <a:spcAft>
                <a:spcPts val="0"/>
              </a:spcAft>
              <a:buFont typeface="Wingdings 2" pitchFamily="18" charset="2"/>
              <a:buChar char=""/>
              <a:defRPr/>
            </a:pPr>
            <a:r>
              <a:rPr lang="en-US" b="1">
                <a:latin typeface="Arial" charset="0"/>
                <a:ea typeface="+mn-ea"/>
                <a:cs typeface="+mn-cs"/>
              </a:rPr>
              <a:t>usually requires tracheal intubation (Tracheostomy)</a:t>
            </a:r>
          </a:p>
          <a:p>
            <a:pPr fontAlgn="auto">
              <a:spcAft>
                <a:spcPts val="0"/>
              </a:spcAft>
              <a:buFont typeface="Wingdings 2" pitchFamily="18" charset="2"/>
              <a:buChar char=""/>
              <a:defRPr/>
            </a:pPr>
            <a:r>
              <a:rPr lang="en-US" b="1">
                <a:latin typeface="Arial" charset="0"/>
                <a:ea typeface="+mn-ea"/>
                <a:cs typeface="+mn-cs"/>
              </a:rPr>
              <a:t>incidence for barotrauma is greatly increased. </a:t>
            </a:r>
            <a:endParaRPr lang="en-US">
              <a:latin typeface="Arial" charset="0"/>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ea typeface="+mj-ea"/>
                <a:cs typeface="+mj-cs"/>
              </a:rPr>
              <a:t>advantages</a:t>
            </a:r>
            <a:endParaRPr lang="en-IN" dirty="0">
              <a:ea typeface="+mj-ea"/>
              <a:cs typeface="+mj-cs"/>
            </a:endParaRPr>
          </a:p>
        </p:txBody>
      </p:sp>
      <p:sp>
        <p:nvSpPr>
          <p:cNvPr id="24578" name="Content Placeholder 2"/>
          <p:cNvSpPr>
            <a:spLocks noGrp="1"/>
          </p:cNvSpPr>
          <p:nvPr>
            <p:ph idx="1"/>
          </p:nvPr>
        </p:nvSpPr>
        <p:spPr/>
        <p:txBody>
          <a:bodyPr/>
          <a:lstStyle/>
          <a:p>
            <a:pPr fontAlgn="auto">
              <a:spcAft>
                <a:spcPts val="0"/>
              </a:spcAft>
              <a:buFont typeface="Wingdings 2" pitchFamily="18" charset="2"/>
              <a:buChar char=""/>
              <a:defRPr/>
            </a:pPr>
            <a:r>
              <a:rPr lang="en-US" b="1">
                <a:latin typeface="Arial" charset="0"/>
                <a:ea typeface="+mn-ea"/>
                <a:cs typeface="+mn-cs"/>
              </a:rPr>
              <a:t>    Adequate tidal volumes </a:t>
            </a:r>
          </a:p>
          <a:p>
            <a:pPr fontAlgn="auto">
              <a:spcAft>
                <a:spcPts val="0"/>
              </a:spcAft>
              <a:buFont typeface="Wingdings 2" pitchFamily="18" charset="2"/>
              <a:buChar char=""/>
              <a:defRPr/>
            </a:pPr>
            <a:r>
              <a:rPr lang="en-US" b="1">
                <a:latin typeface="Arial" charset="0"/>
                <a:ea typeface="+mn-ea"/>
                <a:cs typeface="+mn-cs"/>
              </a:rPr>
              <a:t>    smaller, reliable, and more portable than the hospital based ventilator.  </a:t>
            </a:r>
            <a:endParaRPr lang="en-US">
              <a:latin typeface="Arial" charset="0"/>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ea typeface="+mj-ea"/>
                <a:cs typeface="+mj-cs"/>
              </a:rPr>
              <a:t>Pacing techniques</a:t>
            </a:r>
            <a:endParaRPr lang="en-IN" dirty="0">
              <a:ea typeface="+mj-ea"/>
              <a:cs typeface="+mj-cs"/>
            </a:endParaRPr>
          </a:p>
        </p:txBody>
      </p:sp>
      <p:sp>
        <p:nvSpPr>
          <p:cNvPr id="25602" name="Content Placeholder 2"/>
          <p:cNvSpPr>
            <a:spLocks noGrp="1"/>
          </p:cNvSpPr>
          <p:nvPr>
            <p:ph idx="1"/>
          </p:nvPr>
        </p:nvSpPr>
        <p:spPr/>
        <p:txBody>
          <a:bodyPr/>
          <a:lstStyle/>
          <a:p>
            <a:pPr fontAlgn="auto">
              <a:spcAft>
                <a:spcPts val="0"/>
              </a:spcAft>
              <a:buFont typeface="Wingdings 2" pitchFamily="18" charset="2"/>
              <a:buChar char=""/>
              <a:defRPr/>
            </a:pPr>
            <a:r>
              <a:rPr lang="en-US">
                <a:latin typeface="Arial" charset="0"/>
                <a:ea typeface="+mn-ea"/>
                <a:cs typeface="+mn-cs"/>
              </a:rPr>
              <a:t>PHRENIC NERVE</a:t>
            </a:r>
          </a:p>
          <a:p>
            <a:pPr fontAlgn="auto">
              <a:spcAft>
                <a:spcPts val="0"/>
              </a:spcAft>
              <a:buFont typeface="Wingdings 2" pitchFamily="18" charset="2"/>
              <a:buChar char=""/>
              <a:defRPr/>
            </a:pPr>
            <a:r>
              <a:rPr lang="en-US">
                <a:latin typeface="Arial" charset="0"/>
                <a:ea typeface="+mn-ea"/>
                <a:cs typeface="+mn-cs"/>
              </a:rPr>
              <a:t>DIAPHRAGM</a:t>
            </a:r>
          </a:p>
          <a:p>
            <a:pPr fontAlgn="auto">
              <a:spcAft>
                <a:spcPts val="0"/>
              </a:spcAft>
              <a:buFont typeface="Wingdings 2" pitchFamily="18" charset="2"/>
              <a:buChar char=""/>
              <a:defRPr/>
            </a:pPr>
            <a:r>
              <a:rPr lang="en-US">
                <a:latin typeface="Arial" charset="0"/>
                <a:ea typeface="+mn-ea"/>
                <a:cs typeface="+mn-cs"/>
              </a:rPr>
              <a:t>INTERCOSTAL MUSCLE</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pPr fontAlgn="auto">
              <a:spcAft>
                <a:spcPts val="0"/>
              </a:spcAft>
              <a:defRPr/>
            </a:pPr>
            <a:r>
              <a:rPr lang="en-US">
                <a:latin typeface="Arial" charset="0"/>
                <a:ea typeface="+mj-ea"/>
                <a:cs typeface="+mj-cs"/>
              </a:rPr>
              <a:t>Phrenic nerve pacing</a:t>
            </a:r>
          </a:p>
        </p:txBody>
      </p:sp>
      <p:sp>
        <p:nvSpPr>
          <p:cNvPr id="26626" name="Rectangle 3"/>
          <p:cNvSpPr>
            <a:spLocks noGrp="1" noChangeArrowheads="1"/>
          </p:cNvSpPr>
          <p:nvPr>
            <p:ph idx="1"/>
          </p:nvPr>
        </p:nvSpPr>
        <p:spPr/>
        <p:txBody>
          <a:bodyPr>
            <a:normAutofit fontScale="92500"/>
          </a:bodyPr>
          <a:lstStyle/>
          <a:p>
            <a:pPr fontAlgn="auto">
              <a:spcAft>
                <a:spcPts val="0"/>
              </a:spcAft>
              <a:buFont typeface="Wingdings 2" pitchFamily="18" charset="2"/>
              <a:buChar char=""/>
              <a:defRPr/>
            </a:pPr>
            <a:r>
              <a:rPr lang="en-US">
                <a:latin typeface="Arial" charset="0"/>
                <a:ea typeface="+mn-ea"/>
                <a:cs typeface="+mn-cs"/>
              </a:rPr>
              <a:t>     Phrenic nerve pacing, which uses and electrode implanted in the chest to stimulate the phrenic nerve, may benefit certain patients who are dependent on a respirator.  The candidate must have normal phrenic nerve EMGs.  The equipment required for phrenic nerve pacing is much smaller and more portable than a mechanical ventilator.  </a:t>
            </a:r>
          </a:p>
          <a:p>
            <a:pPr fontAlgn="auto">
              <a:spcAft>
                <a:spcPts val="0"/>
              </a:spcAft>
              <a:buFont typeface="Wingdings 2" pitchFamily="18" charset="2"/>
              <a:buChar char=""/>
              <a:defRPr/>
            </a:pPr>
            <a:r>
              <a:rPr lang="en-US">
                <a:latin typeface="Arial" charset="0"/>
                <a:ea typeface="+mn-ea"/>
                <a:cs typeface="+mn-cs"/>
              </a:rPr>
              <a:t>Phrenic nerve pacers improve respiratory physiology because air is drawn into the lungs naturally by diaphragmatic contractions, rather than air forced into the lungs under pressure from a mechanical ventilator. </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533400" y="381000"/>
            <a:ext cx="8610600" cy="1143000"/>
          </a:xfrm>
        </p:spPr>
        <p:txBody>
          <a:bodyPr/>
          <a:lstStyle/>
          <a:p>
            <a:pPr fontAlgn="auto">
              <a:spcAft>
                <a:spcPts val="0"/>
              </a:spcAft>
              <a:defRPr/>
            </a:pPr>
            <a:r>
              <a:rPr lang="en-US">
                <a:latin typeface="Arial" charset="0"/>
              </a:rPr>
              <a:t>Phrenic Nerve Pacing</a:t>
            </a:r>
            <a:br>
              <a:rPr lang="en-US">
                <a:latin typeface="Arial" charset="0"/>
              </a:rPr>
            </a:br>
            <a:r>
              <a:rPr lang="en-US">
                <a:latin typeface="Arial" charset="0"/>
              </a:rPr>
              <a:t>Bi0108 - 30 April 03</a:t>
            </a:r>
          </a:p>
        </p:txBody>
      </p:sp>
      <p:sp>
        <p:nvSpPr>
          <p:cNvPr id="27650" name="Rectangle 9"/>
          <p:cNvSpPr>
            <a:spLocks noGrp="1" noChangeArrowheads="1"/>
          </p:cNvSpPr>
          <p:nvPr>
            <p:ph type="subTitle" idx="1"/>
          </p:nvPr>
        </p:nvSpPr>
        <p:spPr>
          <a:xfrm>
            <a:off x="493713" y="5257800"/>
            <a:ext cx="7196137" cy="987425"/>
          </a:xfrm>
        </p:spPr>
        <p:txBody>
          <a:bodyPr/>
          <a:lstStyle/>
          <a:p>
            <a:pPr fontAlgn="auto">
              <a:spcAft>
                <a:spcPts val="0"/>
              </a:spcAft>
              <a:defRPr/>
            </a:pPr>
            <a:endParaRPr lang="en-US">
              <a:latin typeface="Arial" charset="0"/>
            </a:endParaRPr>
          </a:p>
        </p:txBody>
      </p:sp>
      <p:pic>
        <p:nvPicPr>
          <p:cNvPr id="15363" name="Picture 10" descr="reeve_montage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2133600"/>
            <a:ext cx="6737350" cy="352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pPr fontAlgn="auto">
              <a:spcAft>
                <a:spcPts val="0"/>
              </a:spcAft>
              <a:defRPr/>
            </a:pPr>
            <a:r>
              <a:rPr lang="en-US">
                <a:latin typeface="Arial" charset="0"/>
                <a:ea typeface="+mj-ea"/>
                <a:cs typeface="+mj-cs"/>
              </a:rPr>
              <a:t>Indications</a:t>
            </a:r>
          </a:p>
        </p:txBody>
      </p:sp>
      <p:sp>
        <p:nvSpPr>
          <p:cNvPr id="28674" name="Rectangle 3"/>
          <p:cNvSpPr>
            <a:spLocks noGrp="1" noChangeArrowheads="1"/>
          </p:cNvSpPr>
          <p:nvPr>
            <p:ph idx="1"/>
          </p:nvPr>
        </p:nvSpPr>
        <p:spPr/>
        <p:txBody>
          <a:bodyPr/>
          <a:lstStyle/>
          <a:p>
            <a:pPr fontAlgn="auto">
              <a:spcAft>
                <a:spcPts val="0"/>
              </a:spcAft>
              <a:buFont typeface="Wingdings 2" pitchFamily="18" charset="2"/>
              <a:buChar char=""/>
              <a:defRPr/>
            </a:pPr>
            <a:r>
              <a:rPr lang="en-US">
                <a:latin typeface="Arial" charset="0"/>
                <a:ea typeface="+mn-ea"/>
                <a:cs typeface="+mn-cs"/>
              </a:rPr>
              <a:t>spinal cord injury or disease, including quadriplegia </a:t>
            </a:r>
          </a:p>
          <a:p>
            <a:pPr fontAlgn="auto">
              <a:spcAft>
                <a:spcPts val="0"/>
              </a:spcAft>
              <a:buFont typeface="Wingdings 2" pitchFamily="18" charset="2"/>
              <a:buChar char=""/>
              <a:defRPr/>
            </a:pPr>
            <a:r>
              <a:rPr lang="en-US">
                <a:latin typeface="Arial" charset="0"/>
                <a:ea typeface="+mn-ea"/>
                <a:cs typeface="+mn-cs"/>
              </a:rPr>
              <a:t>central alveolar hypoventilation </a:t>
            </a:r>
          </a:p>
          <a:p>
            <a:pPr fontAlgn="auto">
              <a:spcAft>
                <a:spcPts val="0"/>
              </a:spcAft>
              <a:buFont typeface="Wingdings 2" pitchFamily="18" charset="2"/>
              <a:buChar char=""/>
              <a:defRPr/>
            </a:pPr>
            <a:r>
              <a:rPr lang="en-US">
                <a:latin typeface="Arial" charset="0"/>
                <a:ea typeface="+mn-ea"/>
                <a:cs typeface="+mn-cs"/>
              </a:rPr>
              <a:t>decreased day or night ventilatory drive (i.e. sleep apnea, Ondine's Curse) </a:t>
            </a:r>
          </a:p>
          <a:p>
            <a:pPr fontAlgn="auto">
              <a:spcAft>
                <a:spcPts val="0"/>
              </a:spcAft>
              <a:buFont typeface="Wingdings 2" pitchFamily="18" charset="2"/>
              <a:buChar char=""/>
              <a:defRPr/>
            </a:pPr>
            <a:r>
              <a:rPr lang="en-US">
                <a:latin typeface="Arial" charset="0"/>
                <a:ea typeface="+mn-ea"/>
                <a:cs typeface="+mn-cs"/>
              </a:rPr>
              <a:t>brain stem injury or disease </a:t>
            </a:r>
          </a:p>
          <a:p>
            <a:pPr fontAlgn="auto">
              <a:spcAft>
                <a:spcPts val="0"/>
              </a:spcAft>
              <a:buFont typeface="Wingdings 2" pitchFamily="18" charset="2"/>
              <a:buChar char=""/>
              <a:defRPr/>
            </a:pPr>
            <a:r>
              <a:rPr lang="en-US">
                <a:latin typeface="Arial" charset="0"/>
                <a:ea typeface="+mn-ea"/>
                <a:cs typeface="+mn-cs"/>
              </a:rPr>
              <a:t>damaged phrenic nerve(s)</a:t>
            </a:r>
          </a:p>
          <a:p>
            <a:pPr fontAlgn="auto">
              <a:spcAft>
                <a:spcPts val="0"/>
              </a:spcAft>
              <a:buFontTx/>
              <a:buNone/>
              <a:defRPr/>
            </a:pPr>
            <a:endParaRPr lang="en-US">
              <a:latin typeface="Arial" charset="0"/>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pPr fontAlgn="auto">
              <a:spcAft>
                <a:spcPts val="0"/>
              </a:spcAft>
              <a:defRPr/>
            </a:pPr>
            <a:r>
              <a:rPr lang="en-US">
                <a:latin typeface="Arial" charset="0"/>
                <a:ea typeface="+mj-ea"/>
                <a:cs typeface="+mj-cs"/>
              </a:rPr>
              <a:t>Device</a:t>
            </a:r>
          </a:p>
        </p:txBody>
      </p:sp>
      <p:sp>
        <p:nvSpPr>
          <p:cNvPr id="29698" name="Rectangle 3"/>
          <p:cNvSpPr>
            <a:spLocks noGrp="1" noChangeArrowheads="1"/>
          </p:cNvSpPr>
          <p:nvPr>
            <p:ph type="body" sz="half" idx="1"/>
          </p:nvPr>
        </p:nvSpPr>
        <p:spPr>
          <a:xfrm>
            <a:off x="-152400" y="1676400"/>
            <a:ext cx="5181600" cy="4191000"/>
          </a:xfrm>
        </p:spPr>
        <p:txBody>
          <a:bodyPr/>
          <a:lstStyle/>
          <a:p>
            <a:pPr fontAlgn="auto">
              <a:spcAft>
                <a:spcPts val="0"/>
              </a:spcAft>
              <a:buFontTx/>
              <a:buNone/>
              <a:defRPr/>
            </a:pPr>
            <a:r>
              <a:rPr lang="en-US" sz="2000">
                <a:latin typeface="Arial" charset="0"/>
                <a:ea typeface="+mn-ea"/>
                <a:cs typeface="+mn-cs"/>
              </a:rPr>
              <a:t> 	The device provides electrical stimulation to the muscle and nerves that run through the diaphragm.  When the muscle is stimulated, it contracts, causing a vacuum-like effect in the chest cavity that causes air to enter the lungs.  When the contraction eases, the air is expelled passively.  This process is repeated 10-14 times per minute.  This is essentially the same process as normal breathing.</a:t>
            </a:r>
          </a:p>
        </p:txBody>
      </p:sp>
      <p:pic>
        <p:nvPicPr>
          <p:cNvPr id="17411" name="Picture 6" descr="Line Drawin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257800" y="1676400"/>
            <a:ext cx="3886200" cy="3886200"/>
          </a:xfrm>
          <a:noFill/>
          <a:extLst>
            <a:ext uri="{909E8E84-426E-40dd-AFC4-6F175D3DCCD1}">
              <a14:hiddenFill xmlns:a14="http://schemas.microsoft.com/office/drawing/2010/main">
                <a:solidFill>
                  <a:srgbClr val="FFFFFF"/>
                </a:solidFill>
              </a14:hiddenFill>
            </a:ext>
          </a:extLst>
        </p:spPr>
      </p:pic>
      <p:sp>
        <p:nvSpPr>
          <p:cNvPr id="17412" name="TextBox 1"/>
          <p:cNvSpPr txBox="1">
            <a:spLocks noChangeArrowheads="1"/>
          </p:cNvSpPr>
          <p:nvPr/>
        </p:nvSpPr>
        <p:spPr bwMode="auto">
          <a:xfrm>
            <a:off x="6858000" y="5257800"/>
            <a:ext cx="134461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i="1">
                <a:solidFill>
                  <a:schemeClr val="bg1"/>
                </a:solidFill>
                <a:latin typeface="Arial" charset="0"/>
                <a:ea typeface="ＭＳ Ｐゴシック" charset="0"/>
                <a:cs typeface="ＭＳ Ｐゴシック" charset="0"/>
              </a:defRPr>
            </a:lvl1pPr>
            <a:lvl2pPr marL="742950" indent="-285750">
              <a:defRPr sz="2400" b="1" i="1">
                <a:solidFill>
                  <a:schemeClr val="bg1"/>
                </a:solidFill>
                <a:latin typeface="Arial" charset="0"/>
                <a:ea typeface="ＭＳ Ｐゴシック" charset="0"/>
              </a:defRPr>
            </a:lvl2pPr>
            <a:lvl3pPr marL="1143000" indent="-228600">
              <a:defRPr sz="2400" b="1" i="1">
                <a:solidFill>
                  <a:schemeClr val="bg1"/>
                </a:solidFill>
                <a:latin typeface="Arial" charset="0"/>
                <a:ea typeface="ＭＳ Ｐゴシック" charset="0"/>
              </a:defRPr>
            </a:lvl3pPr>
            <a:lvl4pPr marL="1600200" indent="-228600">
              <a:defRPr sz="2400" b="1" i="1">
                <a:solidFill>
                  <a:schemeClr val="bg1"/>
                </a:solidFill>
                <a:latin typeface="Arial" charset="0"/>
                <a:ea typeface="ＭＳ Ｐゴシック" charset="0"/>
              </a:defRPr>
            </a:lvl4pPr>
            <a:lvl5pPr marL="2057400" indent="-228600">
              <a:defRPr sz="2400" b="1" i="1">
                <a:solidFill>
                  <a:schemeClr val="bg1"/>
                </a:solidFill>
                <a:latin typeface="Arial" charset="0"/>
                <a:ea typeface="ＭＳ Ｐゴシック" charset="0"/>
              </a:defRPr>
            </a:lvl5pPr>
            <a:lvl6pPr marL="2514600" indent="-228600" algn="ctr" eaLnBrk="0" fontAlgn="base" hangingPunct="0">
              <a:spcBef>
                <a:spcPct val="0"/>
              </a:spcBef>
              <a:spcAft>
                <a:spcPct val="0"/>
              </a:spcAft>
              <a:defRPr sz="2400" b="1" i="1">
                <a:solidFill>
                  <a:schemeClr val="bg1"/>
                </a:solidFill>
                <a:latin typeface="Arial" charset="0"/>
                <a:ea typeface="ＭＳ Ｐゴシック" charset="0"/>
              </a:defRPr>
            </a:lvl6pPr>
            <a:lvl7pPr marL="2971800" indent="-228600" algn="ctr" eaLnBrk="0" fontAlgn="base" hangingPunct="0">
              <a:spcBef>
                <a:spcPct val="0"/>
              </a:spcBef>
              <a:spcAft>
                <a:spcPct val="0"/>
              </a:spcAft>
              <a:defRPr sz="2400" b="1" i="1">
                <a:solidFill>
                  <a:schemeClr val="bg1"/>
                </a:solidFill>
                <a:latin typeface="Arial" charset="0"/>
                <a:ea typeface="ＭＳ Ｐゴシック" charset="0"/>
              </a:defRPr>
            </a:lvl7pPr>
            <a:lvl8pPr marL="3429000" indent="-228600" algn="ctr" eaLnBrk="0" fontAlgn="base" hangingPunct="0">
              <a:spcBef>
                <a:spcPct val="0"/>
              </a:spcBef>
              <a:spcAft>
                <a:spcPct val="0"/>
              </a:spcAft>
              <a:defRPr sz="2400" b="1" i="1">
                <a:solidFill>
                  <a:schemeClr val="bg1"/>
                </a:solidFill>
                <a:latin typeface="Arial" charset="0"/>
                <a:ea typeface="ＭＳ Ｐゴシック" charset="0"/>
              </a:defRPr>
            </a:lvl8pPr>
            <a:lvl9pPr marL="3886200" indent="-228600" algn="ctr" eaLnBrk="0" fontAlgn="base" hangingPunct="0">
              <a:spcBef>
                <a:spcPct val="0"/>
              </a:spcBef>
              <a:spcAft>
                <a:spcPct val="0"/>
              </a:spcAft>
              <a:defRPr sz="2400" b="1" i="1">
                <a:solidFill>
                  <a:schemeClr val="bg1"/>
                </a:solidFill>
                <a:latin typeface="Arial" charset="0"/>
                <a:ea typeface="ＭＳ Ｐゴシック" charset="0"/>
              </a:defRPr>
            </a:lvl9pPr>
          </a:lstStyle>
          <a:p>
            <a:r>
              <a:rPr lang="en-US" sz="1100" b="0" i="0"/>
              <a:t>biomed.brown.edu</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pPr fontAlgn="auto">
              <a:spcAft>
                <a:spcPts val="0"/>
              </a:spcAft>
              <a:defRPr/>
            </a:pPr>
            <a:r>
              <a:rPr lang="en-US">
                <a:latin typeface="Arial" charset="0"/>
                <a:ea typeface="+mj-ea"/>
                <a:cs typeface="+mj-cs"/>
              </a:rPr>
              <a:t>Device (cont.)</a:t>
            </a:r>
          </a:p>
        </p:txBody>
      </p:sp>
      <p:sp>
        <p:nvSpPr>
          <p:cNvPr id="30722" name="Rectangle 3"/>
          <p:cNvSpPr>
            <a:spLocks noGrp="1" noChangeArrowheads="1"/>
          </p:cNvSpPr>
          <p:nvPr>
            <p:ph type="body" sz="half" idx="1"/>
          </p:nvPr>
        </p:nvSpPr>
        <p:spPr>
          <a:xfrm>
            <a:off x="0" y="1905000"/>
            <a:ext cx="6172200" cy="4953000"/>
          </a:xfrm>
        </p:spPr>
        <p:txBody>
          <a:bodyPr/>
          <a:lstStyle/>
          <a:p>
            <a:pPr fontAlgn="auto">
              <a:spcAft>
                <a:spcPts val="0"/>
              </a:spcAft>
              <a:buFontTx/>
              <a:buNone/>
              <a:defRPr/>
            </a:pPr>
            <a:r>
              <a:rPr lang="en-US" sz="2000">
                <a:latin typeface="Arial" charset="0"/>
                <a:ea typeface="+mn-ea"/>
                <a:cs typeface="+mn-cs"/>
              </a:rPr>
              <a:t>The pacing system consists of: </a:t>
            </a:r>
          </a:p>
          <a:p>
            <a:pPr fontAlgn="auto">
              <a:spcAft>
                <a:spcPts val="0"/>
              </a:spcAft>
              <a:buFont typeface="Wingdings 2" pitchFamily="18" charset="2"/>
              <a:buChar char=""/>
              <a:defRPr/>
            </a:pPr>
            <a:r>
              <a:rPr lang="en-US" sz="2000">
                <a:latin typeface="Arial" charset="0"/>
                <a:ea typeface="+mn-ea"/>
                <a:cs typeface="+mn-cs"/>
              </a:rPr>
              <a:t>Four Teflon embedded Electrodes: deliver a pulse directly to the phrenic nerve causing the diaphragm muscle to contract. </a:t>
            </a:r>
          </a:p>
          <a:p>
            <a:pPr lvl="1" fontAlgn="auto">
              <a:spcAft>
                <a:spcPts val="0"/>
              </a:spcAft>
              <a:buFont typeface="Wingdings 2" pitchFamily="18" charset="2"/>
              <a:buChar char=""/>
              <a:defRPr/>
            </a:pPr>
            <a:r>
              <a:rPr lang="en-US" sz="1600">
                <a:latin typeface="Arial" charset="0"/>
                <a:ea typeface="+mn-ea"/>
              </a:rPr>
              <a:t>The quadripolar system sequentially stimulates each of the four electrodes during a given breath, thereby decreasing the number of impulses delivered to a single quadrant of the phrenic nerve by 75% during inspiration. This quadripolar electrode system aims to eliminate the potential for diaphragm fatigue with prolonged pacing and allow for the situation-specific manipulation of pacer settings to meet the needs of an individual through stimulation setting changes by programming modules and the stimulus controller.  </a:t>
            </a:r>
          </a:p>
        </p:txBody>
      </p:sp>
      <p:pic>
        <p:nvPicPr>
          <p:cNvPr id="18435" name="Picture 4" descr="Line Drawin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286500" y="2209800"/>
            <a:ext cx="2857500" cy="2857500"/>
          </a:xfr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381000" y="609600"/>
            <a:ext cx="4572000" cy="1219200"/>
          </a:xfrm>
        </p:spPr>
        <p:txBody>
          <a:bodyPr/>
          <a:lstStyle/>
          <a:p>
            <a:pPr fontAlgn="auto">
              <a:spcAft>
                <a:spcPts val="0"/>
              </a:spcAft>
              <a:defRPr/>
            </a:pPr>
            <a:r>
              <a:rPr lang="en-US">
                <a:latin typeface="Arial" charset="0"/>
                <a:ea typeface="+mj-ea"/>
                <a:cs typeface="+mj-cs"/>
              </a:rPr>
              <a:t>Device (cont.)</a:t>
            </a:r>
          </a:p>
        </p:txBody>
      </p:sp>
      <p:sp>
        <p:nvSpPr>
          <p:cNvPr id="31746" name="Rectangle 3"/>
          <p:cNvSpPr>
            <a:spLocks noGrp="1" noChangeArrowheads="1"/>
          </p:cNvSpPr>
          <p:nvPr>
            <p:ph type="body" sz="half" idx="1"/>
          </p:nvPr>
        </p:nvSpPr>
        <p:spPr>
          <a:xfrm>
            <a:off x="685800" y="2971800"/>
            <a:ext cx="8077200" cy="3505200"/>
          </a:xfrm>
        </p:spPr>
        <p:txBody>
          <a:bodyPr>
            <a:normAutofit lnSpcReduction="10000"/>
          </a:bodyPr>
          <a:lstStyle/>
          <a:p>
            <a:pPr fontAlgn="auto">
              <a:lnSpc>
                <a:spcPct val="90000"/>
              </a:lnSpc>
              <a:spcAft>
                <a:spcPts val="0"/>
              </a:spcAft>
              <a:buFont typeface="Wingdings 2" pitchFamily="18" charset="2"/>
              <a:buChar char=""/>
              <a:defRPr/>
            </a:pPr>
            <a:r>
              <a:rPr lang="en-US" sz="2000">
                <a:latin typeface="Arial" charset="0"/>
                <a:ea typeface="+mn-ea"/>
                <a:cs typeface="+mn-cs"/>
              </a:rPr>
              <a:t>Platinum/Stainless Steel Leads: connect the electrodes to the receiver and transmitter</a:t>
            </a:r>
          </a:p>
          <a:p>
            <a:pPr fontAlgn="auto">
              <a:lnSpc>
                <a:spcPct val="90000"/>
              </a:lnSpc>
              <a:spcAft>
                <a:spcPts val="0"/>
              </a:spcAft>
              <a:buFont typeface="Wingdings 2" pitchFamily="18" charset="2"/>
              <a:buChar char=""/>
              <a:defRPr/>
            </a:pPr>
            <a:r>
              <a:rPr lang="en-US" sz="2000">
                <a:latin typeface="Arial" charset="0"/>
                <a:ea typeface="+mn-ea"/>
                <a:cs typeface="+mn-cs"/>
              </a:rPr>
              <a:t>Radio receivers: translate the radio waves and stimulate the pulses.</a:t>
            </a:r>
          </a:p>
          <a:p>
            <a:pPr lvl="1" fontAlgn="auto">
              <a:lnSpc>
                <a:spcPct val="90000"/>
              </a:lnSpc>
              <a:spcAft>
                <a:spcPts val="0"/>
              </a:spcAft>
              <a:buFont typeface="Wingdings 2" pitchFamily="18" charset="2"/>
              <a:buChar char=""/>
              <a:defRPr/>
            </a:pPr>
            <a:r>
              <a:rPr lang="en-US" sz="1600">
                <a:latin typeface="Arial" charset="0"/>
                <a:ea typeface="+mn-ea"/>
              </a:rPr>
              <a:t>The radio receiver has a connector that is screwed into a titanium disc with an axial flange covered entirely by a woven double velour patch, which provides a barrier to infection. </a:t>
            </a:r>
          </a:p>
          <a:p>
            <a:pPr lvl="1" fontAlgn="auto">
              <a:lnSpc>
                <a:spcPct val="90000"/>
              </a:lnSpc>
              <a:spcAft>
                <a:spcPts val="0"/>
              </a:spcAft>
              <a:buFont typeface="Wingdings 2" pitchFamily="18" charset="2"/>
              <a:buChar char=""/>
              <a:defRPr/>
            </a:pPr>
            <a:r>
              <a:rPr lang="en-US" sz="1600">
                <a:latin typeface="Arial" charset="0"/>
                <a:ea typeface="+mn-ea"/>
              </a:rPr>
              <a:t>The electrode wires are crimped to the connector and embedded in silicone rubber. </a:t>
            </a:r>
          </a:p>
          <a:p>
            <a:pPr fontAlgn="auto">
              <a:lnSpc>
                <a:spcPct val="90000"/>
              </a:lnSpc>
              <a:spcAft>
                <a:spcPts val="0"/>
              </a:spcAft>
              <a:buFont typeface="Wingdings 2" pitchFamily="18" charset="2"/>
              <a:buChar char=""/>
              <a:defRPr/>
            </a:pPr>
            <a:r>
              <a:rPr lang="en-US" sz="2000">
                <a:latin typeface="Arial" charset="0"/>
                <a:ea typeface="+mn-ea"/>
                <a:cs typeface="+mn-cs"/>
              </a:rPr>
              <a:t>External transmitter/antenna assembly (portable control unit): receives its power from 9 volt batteries and sends energy and stimulus information to the patient</a:t>
            </a:r>
            <a:r>
              <a:rPr lang="ja-JP" altLang="en-US" sz="2000">
                <a:latin typeface="Arial" charset="0"/>
                <a:ea typeface="+mn-ea"/>
                <a:cs typeface="+mn-cs"/>
              </a:rPr>
              <a:t>’</a:t>
            </a:r>
            <a:r>
              <a:rPr lang="en-US" altLang="ja-JP" sz="2000">
                <a:latin typeface="Arial" charset="0"/>
                <a:ea typeface="+mn-ea"/>
                <a:cs typeface="+mn-cs"/>
              </a:rPr>
              <a:t>s receiver implant.</a:t>
            </a:r>
            <a:endParaRPr lang="en-US" sz="2000">
              <a:latin typeface="Arial" charset="0"/>
              <a:ea typeface="+mn-ea"/>
              <a:cs typeface="+mn-cs"/>
            </a:endParaRPr>
          </a:p>
        </p:txBody>
      </p:sp>
      <p:pic>
        <p:nvPicPr>
          <p:cNvPr id="19459" name="Picture 4" descr="Line Drawin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019800" y="228600"/>
            <a:ext cx="2590800" cy="2590800"/>
          </a:xfr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pPr fontAlgn="auto">
              <a:spcAft>
                <a:spcPts val="0"/>
              </a:spcAft>
              <a:defRPr/>
            </a:pPr>
            <a:r>
              <a:rPr lang="en-US">
                <a:latin typeface="Arial" charset="0"/>
                <a:ea typeface="+mj-ea"/>
                <a:cs typeface="+mj-cs"/>
              </a:rPr>
              <a:t>Mark IV Transmitter</a:t>
            </a:r>
          </a:p>
        </p:txBody>
      </p:sp>
      <p:sp>
        <p:nvSpPr>
          <p:cNvPr id="32770" name="Rectangle 3"/>
          <p:cNvSpPr>
            <a:spLocks noGrp="1" noChangeArrowheads="1"/>
          </p:cNvSpPr>
          <p:nvPr>
            <p:ph type="body" sz="half" idx="1"/>
          </p:nvPr>
        </p:nvSpPr>
        <p:spPr/>
        <p:txBody>
          <a:bodyPr>
            <a:normAutofit lnSpcReduction="10000"/>
          </a:bodyPr>
          <a:lstStyle/>
          <a:p>
            <a:pPr fontAlgn="auto">
              <a:spcAft>
                <a:spcPts val="0"/>
              </a:spcAft>
              <a:buFont typeface="Courier New" charset="0"/>
              <a:buNone/>
              <a:defRPr/>
            </a:pPr>
            <a:r>
              <a:rPr lang="en-US" sz="2000">
                <a:latin typeface="Arial" charset="0"/>
                <a:ea typeface="+mn-ea"/>
                <a:cs typeface="+mn-cs"/>
              </a:rPr>
              <a:t>	Mark IV Transmitter already in PMA phase has many advantages over the current model (S-232G)</a:t>
            </a:r>
          </a:p>
          <a:p>
            <a:pPr fontAlgn="auto">
              <a:spcAft>
                <a:spcPts val="0"/>
              </a:spcAft>
              <a:buFont typeface="Courier New" charset="0"/>
              <a:buNone/>
              <a:defRPr/>
            </a:pPr>
            <a:endParaRPr lang="en-US" sz="2000">
              <a:latin typeface="Arial" charset="0"/>
              <a:ea typeface="+mn-ea"/>
              <a:cs typeface="+mn-cs"/>
            </a:endParaRPr>
          </a:p>
          <a:p>
            <a:pPr fontAlgn="auto">
              <a:spcAft>
                <a:spcPts val="0"/>
              </a:spcAft>
              <a:buFont typeface="Wingdings 2" pitchFamily="18" charset="2"/>
              <a:buChar char=""/>
              <a:defRPr/>
            </a:pPr>
            <a:r>
              <a:rPr lang="en-US" sz="2000" b="1">
                <a:latin typeface="Arial" charset="0"/>
                <a:ea typeface="+mn-ea"/>
                <a:cs typeface="+mn-cs"/>
              </a:rPr>
              <a:t>Bilateral redundancy, including dual batteries</a:t>
            </a:r>
            <a:r>
              <a:rPr lang="en-US" sz="2000">
                <a:latin typeface="Arial" charset="0"/>
                <a:ea typeface="+mn-ea"/>
                <a:cs typeface="+mn-cs"/>
              </a:rPr>
              <a:t> </a:t>
            </a:r>
          </a:p>
          <a:p>
            <a:pPr fontAlgn="auto">
              <a:spcAft>
                <a:spcPts val="0"/>
              </a:spcAft>
              <a:buFontTx/>
              <a:buNone/>
              <a:defRPr/>
            </a:pPr>
            <a:r>
              <a:rPr lang="en-US" sz="2000">
                <a:latin typeface="Arial" charset="0"/>
                <a:ea typeface="+mn-ea"/>
                <a:cs typeface="+mn-cs"/>
              </a:rPr>
              <a:t>	The bilaterally redundant design of the Mark IV provides greater safety than the S-232G transmitter. </a:t>
            </a:r>
          </a:p>
        </p:txBody>
      </p:sp>
      <p:pic>
        <p:nvPicPr>
          <p:cNvPr id="20483" name="Picture 4" descr="mkiv"/>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105400" y="2209800"/>
            <a:ext cx="3810000" cy="3505200"/>
          </a:xfrm>
          <a:noFill/>
          <a:extLst>
            <a:ext uri="{909E8E84-426E-40dd-AFC4-6F175D3DCCD1}">
              <a14:hiddenFill xmlns:a14="http://schemas.microsoft.com/office/drawing/2010/main">
                <a:solidFill>
                  <a:srgbClr val="FFFFFF"/>
                </a:solidFill>
              </a14:hiddenFill>
            </a:ext>
          </a:extLst>
        </p:spPr>
      </p:pic>
      <p:sp>
        <p:nvSpPr>
          <p:cNvPr id="20484" name="TextBox 1"/>
          <p:cNvSpPr txBox="1">
            <a:spLocks noChangeArrowheads="1"/>
          </p:cNvSpPr>
          <p:nvPr/>
        </p:nvSpPr>
        <p:spPr bwMode="auto">
          <a:xfrm>
            <a:off x="6975475" y="5334000"/>
            <a:ext cx="14509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i="1">
                <a:solidFill>
                  <a:schemeClr val="bg1"/>
                </a:solidFill>
                <a:latin typeface="Arial" charset="0"/>
                <a:ea typeface="ＭＳ Ｐゴシック" charset="0"/>
                <a:cs typeface="ＭＳ Ｐゴシック" charset="0"/>
              </a:defRPr>
            </a:lvl1pPr>
            <a:lvl2pPr marL="742950" indent="-285750">
              <a:defRPr sz="2400" b="1" i="1">
                <a:solidFill>
                  <a:schemeClr val="bg1"/>
                </a:solidFill>
                <a:latin typeface="Arial" charset="0"/>
                <a:ea typeface="ＭＳ Ｐゴシック" charset="0"/>
              </a:defRPr>
            </a:lvl2pPr>
            <a:lvl3pPr marL="1143000" indent="-228600">
              <a:defRPr sz="2400" b="1" i="1">
                <a:solidFill>
                  <a:schemeClr val="bg1"/>
                </a:solidFill>
                <a:latin typeface="Arial" charset="0"/>
                <a:ea typeface="ＭＳ Ｐゴシック" charset="0"/>
              </a:defRPr>
            </a:lvl3pPr>
            <a:lvl4pPr marL="1600200" indent="-228600">
              <a:defRPr sz="2400" b="1" i="1">
                <a:solidFill>
                  <a:schemeClr val="bg1"/>
                </a:solidFill>
                <a:latin typeface="Arial" charset="0"/>
                <a:ea typeface="ＭＳ Ｐゴシック" charset="0"/>
              </a:defRPr>
            </a:lvl4pPr>
            <a:lvl5pPr marL="2057400" indent="-228600">
              <a:defRPr sz="2400" b="1" i="1">
                <a:solidFill>
                  <a:schemeClr val="bg1"/>
                </a:solidFill>
                <a:latin typeface="Arial" charset="0"/>
                <a:ea typeface="ＭＳ Ｐゴシック" charset="0"/>
              </a:defRPr>
            </a:lvl5pPr>
            <a:lvl6pPr marL="2514600" indent="-228600" algn="ctr" eaLnBrk="0" fontAlgn="base" hangingPunct="0">
              <a:spcBef>
                <a:spcPct val="0"/>
              </a:spcBef>
              <a:spcAft>
                <a:spcPct val="0"/>
              </a:spcAft>
              <a:defRPr sz="2400" b="1" i="1">
                <a:solidFill>
                  <a:schemeClr val="bg1"/>
                </a:solidFill>
                <a:latin typeface="Arial" charset="0"/>
                <a:ea typeface="ＭＳ Ｐゴシック" charset="0"/>
              </a:defRPr>
            </a:lvl6pPr>
            <a:lvl7pPr marL="2971800" indent="-228600" algn="ctr" eaLnBrk="0" fontAlgn="base" hangingPunct="0">
              <a:spcBef>
                <a:spcPct val="0"/>
              </a:spcBef>
              <a:spcAft>
                <a:spcPct val="0"/>
              </a:spcAft>
              <a:defRPr sz="2400" b="1" i="1">
                <a:solidFill>
                  <a:schemeClr val="bg1"/>
                </a:solidFill>
                <a:latin typeface="Arial" charset="0"/>
                <a:ea typeface="ＭＳ Ｐゴシック" charset="0"/>
              </a:defRPr>
            </a:lvl7pPr>
            <a:lvl8pPr marL="3429000" indent="-228600" algn="ctr" eaLnBrk="0" fontAlgn="base" hangingPunct="0">
              <a:spcBef>
                <a:spcPct val="0"/>
              </a:spcBef>
              <a:spcAft>
                <a:spcPct val="0"/>
              </a:spcAft>
              <a:defRPr sz="2400" b="1" i="1">
                <a:solidFill>
                  <a:schemeClr val="bg1"/>
                </a:solidFill>
                <a:latin typeface="Arial" charset="0"/>
                <a:ea typeface="ＭＳ Ｐゴシック" charset="0"/>
              </a:defRPr>
            </a:lvl8pPr>
            <a:lvl9pPr marL="3886200" indent="-228600" algn="ctr" eaLnBrk="0" fontAlgn="base" hangingPunct="0">
              <a:spcBef>
                <a:spcPct val="0"/>
              </a:spcBef>
              <a:spcAft>
                <a:spcPct val="0"/>
              </a:spcAft>
              <a:defRPr sz="2400" b="1" i="1">
                <a:solidFill>
                  <a:schemeClr val="bg1"/>
                </a:solidFill>
                <a:latin typeface="Arial" charset="0"/>
                <a:ea typeface="ＭＳ Ｐゴシック" charset="0"/>
              </a:defRPr>
            </a:lvl9pPr>
          </a:lstStyle>
          <a:p>
            <a:r>
              <a:rPr lang="en-US" sz="1200" b="0" i="0"/>
              <a:t>b</a:t>
            </a:r>
            <a:r>
              <a:rPr lang="pl-PL" sz="1200" b="0" i="0"/>
              <a:t>iomed.brown.edu</a:t>
            </a:r>
            <a:endParaRPr lang="en-US" sz="1200" b="0" i="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ea typeface="+mj-ea"/>
                <a:cs typeface="+mj-cs"/>
              </a:rPr>
              <a:t>Definition</a:t>
            </a:r>
            <a:br>
              <a:rPr lang="en-US" dirty="0" smtClean="0">
                <a:ea typeface="+mj-ea"/>
                <a:cs typeface="+mj-cs"/>
              </a:rPr>
            </a:br>
            <a:endParaRPr lang="en-IN" dirty="0">
              <a:ea typeface="+mj-ea"/>
              <a:cs typeface="+mj-cs"/>
            </a:endParaRPr>
          </a:p>
        </p:txBody>
      </p:sp>
      <p:sp>
        <p:nvSpPr>
          <p:cNvPr id="15362" name="Content Placeholder 2"/>
          <p:cNvSpPr>
            <a:spLocks noGrp="1"/>
          </p:cNvSpPr>
          <p:nvPr>
            <p:ph idx="1"/>
          </p:nvPr>
        </p:nvSpPr>
        <p:spPr/>
        <p:txBody>
          <a:bodyPr/>
          <a:lstStyle/>
          <a:p>
            <a:pPr fontAlgn="auto">
              <a:spcAft>
                <a:spcPts val="0"/>
              </a:spcAft>
              <a:buFont typeface="Wingdings 2" pitchFamily="18" charset="2"/>
              <a:buChar char=""/>
              <a:defRPr/>
            </a:pPr>
            <a:r>
              <a:rPr lang="ja-JP" altLang="en-US">
                <a:latin typeface="Arial" charset="0"/>
                <a:ea typeface="+mn-ea"/>
                <a:cs typeface="+mn-cs"/>
              </a:rPr>
              <a:t>“</a:t>
            </a:r>
            <a:r>
              <a:rPr lang="en-US" altLang="ja-JP">
                <a:latin typeface="Arial" charset="0"/>
                <a:ea typeface="+mn-ea"/>
                <a:cs typeface="+mn-cs"/>
              </a:rPr>
              <a:t>A long term ventilatory  assisted individual(VAI) is a person who needs mechanical ventilatory assistance for more than 6 hrs. a day for more than 3 weeks after all acute illnesses have been maximally treated and in whom multiple weaning attempts by a expert respiratory care team have failed.</a:t>
            </a:r>
            <a:r>
              <a:rPr lang="ja-JP" altLang="en-US">
                <a:latin typeface="Arial" charset="0"/>
                <a:ea typeface="+mn-ea"/>
                <a:cs typeface="+mn-cs"/>
              </a:rPr>
              <a:t>”</a:t>
            </a:r>
            <a:r>
              <a:rPr lang="en-US" altLang="ja-JP">
                <a:latin typeface="Arial" charset="0"/>
                <a:ea typeface="+mn-ea"/>
                <a:cs typeface="+mn-cs"/>
              </a:rPr>
              <a:t>  </a:t>
            </a:r>
            <a:r>
              <a:rPr lang="en-US" altLang="ja-JP" i="1" u="sng">
                <a:latin typeface="Arial" charset="0"/>
                <a:ea typeface="+mn-ea"/>
                <a:cs typeface="+mn-cs"/>
              </a:rPr>
              <a:t>American Association of Respiratory Care</a:t>
            </a:r>
          </a:p>
          <a:p>
            <a:pPr fontAlgn="auto">
              <a:spcAft>
                <a:spcPts val="0"/>
              </a:spcAft>
              <a:buFont typeface="Wingdings 2" pitchFamily="18" charset="2"/>
              <a:buChar char=""/>
              <a:defRPr/>
            </a:pPr>
            <a:r>
              <a:rPr lang="en-US">
                <a:latin typeface="Arial" charset="0"/>
                <a:ea typeface="+mn-ea"/>
                <a:cs typeface="+mn-cs"/>
              </a:rPr>
              <a:t>This excludes CPAP used for OSAS.</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normAutofit/>
          </a:bodyPr>
          <a:lstStyle/>
          <a:p>
            <a:pPr fontAlgn="auto">
              <a:spcAft>
                <a:spcPts val="0"/>
              </a:spcAft>
              <a:defRPr/>
            </a:pPr>
            <a:r>
              <a:rPr lang="en-US" sz="3200">
                <a:latin typeface="Arial" charset="0"/>
                <a:ea typeface="+mj-ea"/>
                <a:cs typeface="+mj-cs"/>
              </a:rPr>
              <a:t>Benefits Over Mechanical </a:t>
            </a:r>
            <a:br>
              <a:rPr lang="en-US" sz="3200">
                <a:latin typeface="Arial" charset="0"/>
                <a:ea typeface="+mj-ea"/>
                <a:cs typeface="+mj-cs"/>
              </a:rPr>
            </a:br>
            <a:r>
              <a:rPr lang="en-US" sz="3200">
                <a:latin typeface="Arial" charset="0"/>
                <a:ea typeface="+mj-ea"/>
                <a:cs typeface="+mj-cs"/>
              </a:rPr>
              <a:t>Ventilation</a:t>
            </a:r>
          </a:p>
        </p:txBody>
      </p:sp>
      <p:sp>
        <p:nvSpPr>
          <p:cNvPr id="33794" name="Rectangle 3"/>
          <p:cNvSpPr>
            <a:spLocks noGrp="1" noChangeArrowheads="1"/>
          </p:cNvSpPr>
          <p:nvPr>
            <p:ph idx="1"/>
          </p:nvPr>
        </p:nvSpPr>
        <p:spPr/>
        <p:txBody>
          <a:bodyPr>
            <a:normAutofit fontScale="92500" lnSpcReduction="10000"/>
          </a:bodyPr>
          <a:lstStyle/>
          <a:p>
            <a:pPr fontAlgn="auto">
              <a:spcAft>
                <a:spcPts val="0"/>
              </a:spcAft>
              <a:buFont typeface="Wingdings 2" pitchFamily="18" charset="2"/>
              <a:buChar char=""/>
              <a:defRPr/>
            </a:pPr>
            <a:r>
              <a:rPr lang="en-US">
                <a:latin typeface="Arial" charset="0"/>
                <a:ea typeface="+mn-ea"/>
                <a:cs typeface="+mn-cs"/>
              </a:rPr>
              <a:t>Breathing is more physiologic</a:t>
            </a:r>
          </a:p>
          <a:p>
            <a:pPr fontAlgn="auto">
              <a:spcAft>
                <a:spcPts val="0"/>
              </a:spcAft>
              <a:buFont typeface="Wingdings 2" pitchFamily="18" charset="2"/>
              <a:buChar char=""/>
              <a:defRPr/>
            </a:pPr>
            <a:r>
              <a:rPr lang="en-US">
                <a:latin typeface="Arial" charset="0"/>
                <a:ea typeface="+mn-ea"/>
                <a:cs typeface="+mn-cs"/>
              </a:rPr>
              <a:t>Resumes sense of smell, taste and normal speech (although the fixed respiratory rate is a disadvantage for fluent speech)</a:t>
            </a:r>
          </a:p>
          <a:p>
            <a:pPr fontAlgn="auto">
              <a:spcAft>
                <a:spcPts val="0"/>
              </a:spcAft>
              <a:buFont typeface="Wingdings 2" pitchFamily="18" charset="2"/>
              <a:buChar char=""/>
              <a:defRPr/>
            </a:pPr>
            <a:r>
              <a:rPr lang="en-US">
                <a:latin typeface="Arial" charset="0"/>
                <a:ea typeface="+mn-ea"/>
                <a:cs typeface="+mn-cs"/>
              </a:rPr>
              <a:t>Saves about $1000 per month that would go toward maintenance and disposables for mechanical ventilation</a:t>
            </a:r>
          </a:p>
          <a:p>
            <a:pPr fontAlgn="auto">
              <a:spcAft>
                <a:spcPts val="0"/>
              </a:spcAft>
              <a:buFont typeface="Wingdings 2" pitchFamily="18" charset="2"/>
              <a:buChar char=""/>
              <a:defRPr/>
            </a:pPr>
            <a:r>
              <a:rPr lang="en-US">
                <a:latin typeface="Arial" charset="0"/>
                <a:ea typeface="+mn-ea"/>
                <a:cs typeface="+mn-cs"/>
              </a:rPr>
              <a:t>Easier for caregivers, Increased quality of life</a:t>
            </a:r>
          </a:p>
          <a:p>
            <a:pPr fontAlgn="auto">
              <a:spcAft>
                <a:spcPts val="0"/>
              </a:spcAft>
              <a:buFont typeface="Wingdings 2" pitchFamily="18" charset="2"/>
              <a:buChar char=""/>
              <a:defRPr/>
            </a:pPr>
            <a:r>
              <a:rPr lang="en-US">
                <a:latin typeface="Arial" charset="0"/>
                <a:ea typeface="+mn-ea"/>
                <a:cs typeface="+mn-cs"/>
              </a:rPr>
              <a:t>cost effectiveness because patients can live outside of hospitals and the cost of a ventilator and its disposables is eliminated. </a:t>
            </a:r>
          </a:p>
          <a:p>
            <a:pPr fontAlgn="auto">
              <a:spcAft>
                <a:spcPts val="0"/>
              </a:spcAft>
              <a:buFont typeface="Wingdings 2" pitchFamily="18" charset="2"/>
              <a:buChar char=""/>
              <a:defRPr/>
            </a:pPr>
            <a:endParaRPr lang="en-US">
              <a:latin typeface="Arial" charset="0"/>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normAutofit/>
          </a:bodyPr>
          <a:lstStyle/>
          <a:p>
            <a:pPr fontAlgn="auto">
              <a:spcAft>
                <a:spcPts val="0"/>
              </a:spcAft>
              <a:defRPr/>
            </a:pPr>
            <a:r>
              <a:rPr lang="en-US" sz="3200">
                <a:latin typeface="Arial" charset="0"/>
                <a:ea typeface="+mj-ea"/>
                <a:cs typeface="+mj-cs"/>
              </a:rPr>
              <a:t>Benefits Over Mechanical </a:t>
            </a:r>
            <a:br>
              <a:rPr lang="en-US" sz="3200">
                <a:latin typeface="Arial" charset="0"/>
                <a:ea typeface="+mj-ea"/>
                <a:cs typeface="+mj-cs"/>
              </a:rPr>
            </a:br>
            <a:r>
              <a:rPr lang="en-US" sz="3200">
                <a:latin typeface="Arial" charset="0"/>
                <a:ea typeface="+mj-ea"/>
                <a:cs typeface="+mj-cs"/>
              </a:rPr>
              <a:t>Ventilation (cont.)</a:t>
            </a:r>
          </a:p>
        </p:txBody>
      </p:sp>
      <p:sp>
        <p:nvSpPr>
          <p:cNvPr id="34818" name="Rectangle 3"/>
          <p:cNvSpPr>
            <a:spLocks noGrp="1" noChangeArrowheads="1"/>
          </p:cNvSpPr>
          <p:nvPr>
            <p:ph idx="1"/>
          </p:nvPr>
        </p:nvSpPr>
        <p:spPr/>
        <p:txBody>
          <a:bodyPr>
            <a:normAutofit fontScale="92500" lnSpcReduction="20000"/>
          </a:bodyPr>
          <a:lstStyle/>
          <a:p>
            <a:pPr fontAlgn="auto">
              <a:spcAft>
                <a:spcPts val="0"/>
              </a:spcAft>
              <a:buFont typeface="Wingdings 2" pitchFamily="18" charset="2"/>
              <a:buChar char=""/>
              <a:defRPr/>
            </a:pPr>
            <a:r>
              <a:rPr lang="en-US">
                <a:latin typeface="Arial" charset="0"/>
                <a:ea typeface="+mn-ea"/>
                <a:cs typeface="+mn-cs"/>
              </a:rPr>
              <a:t>lower infection rate due to reduction in suctioning, elimination of external humidifier and ventilator circuits, and the possibility of tracheostomy tube removal (some patients have had their tracheostomy closed). </a:t>
            </a:r>
          </a:p>
          <a:p>
            <a:pPr fontAlgn="auto">
              <a:spcAft>
                <a:spcPts val="0"/>
              </a:spcAft>
              <a:buFont typeface="Wingdings 2" pitchFamily="18" charset="2"/>
              <a:buChar char=""/>
              <a:defRPr/>
            </a:pPr>
            <a:r>
              <a:rPr lang="en-US">
                <a:latin typeface="Arial" charset="0"/>
                <a:ea typeface="+mn-ea"/>
                <a:cs typeface="+mn-cs"/>
              </a:rPr>
              <a:t>improved venous return (negative, not positive pressure). </a:t>
            </a:r>
          </a:p>
          <a:p>
            <a:pPr fontAlgn="auto">
              <a:spcAft>
                <a:spcPts val="0"/>
              </a:spcAft>
              <a:buFont typeface="Wingdings 2" pitchFamily="18" charset="2"/>
              <a:buChar char=""/>
              <a:defRPr/>
            </a:pPr>
            <a:r>
              <a:rPr lang="en-US">
                <a:latin typeface="Arial" charset="0"/>
                <a:ea typeface="+mn-ea"/>
                <a:cs typeface="+mn-cs"/>
              </a:rPr>
              <a:t>normal breathing and speech. </a:t>
            </a:r>
          </a:p>
          <a:p>
            <a:pPr fontAlgn="auto">
              <a:spcAft>
                <a:spcPts val="0"/>
              </a:spcAft>
              <a:buFont typeface="Wingdings 2" pitchFamily="18" charset="2"/>
              <a:buChar char=""/>
              <a:defRPr/>
            </a:pPr>
            <a:r>
              <a:rPr lang="en-US">
                <a:latin typeface="Arial" charset="0"/>
                <a:ea typeface="+mn-ea"/>
                <a:cs typeface="+mn-cs"/>
              </a:rPr>
              <a:t>ease of eating and drinking. </a:t>
            </a:r>
          </a:p>
          <a:p>
            <a:pPr fontAlgn="auto">
              <a:spcAft>
                <a:spcPts val="0"/>
              </a:spcAft>
              <a:buFont typeface="Wingdings 2" pitchFamily="18" charset="2"/>
              <a:buChar char=""/>
              <a:defRPr/>
            </a:pPr>
            <a:r>
              <a:rPr lang="en-US">
                <a:latin typeface="Arial" charset="0"/>
                <a:ea typeface="+mn-ea"/>
                <a:cs typeface="+mn-cs"/>
              </a:rPr>
              <a:t>increased patient mobility. </a:t>
            </a:r>
          </a:p>
          <a:p>
            <a:pPr fontAlgn="auto">
              <a:spcAft>
                <a:spcPts val="0"/>
              </a:spcAft>
              <a:buFont typeface="Wingdings 2" pitchFamily="18" charset="2"/>
              <a:buChar char=""/>
              <a:defRPr/>
            </a:pPr>
            <a:r>
              <a:rPr lang="en-US">
                <a:latin typeface="Arial" charset="0"/>
                <a:ea typeface="+mn-ea"/>
                <a:cs typeface="+mn-cs"/>
              </a:rPr>
              <a:t>unobtrusive use due to the small size of external components and totally silent operation. </a:t>
            </a:r>
          </a:p>
          <a:p>
            <a:pPr fontAlgn="auto">
              <a:spcAft>
                <a:spcPts val="0"/>
              </a:spcAft>
              <a:buFont typeface="Wingdings 2" pitchFamily="18" charset="2"/>
              <a:buChar char=""/>
              <a:defRPr/>
            </a:pPr>
            <a:endParaRPr lang="en-US">
              <a:latin typeface="Arial" charset="0"/>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685800" y="304800"/>
            <a:ext cx="7772400" cy="1143000"/>
          </a:xfrm>
        </p:spPr>
        <p:txBody>
          <a:bodyPr/>
          <a:lstStyle/>
          <a:p>
            <a:pPr fontAlgn="auto">
              <a:spcAft>
                <a:spcPts val="0"/>
              </a:spcAft>
              <a:defRPr/>
            </a:pPr>
            <a:r>
              <a:rPr lang="en-US">
                <a:latin typeface="Arial" charset="0"/>
                <a:ea typeface="+mj-ea"/>
                <a:cs typeface="+mj-cs"/>
              </a:rPr>
              <a:t>Surgical Procedure</a:t>
            </a:r>
          </a:p>
        </p:txBody>
      </p:sp>
      <p:sp>
        <p:nvSpPr>
          <p:cNvPr id="35842" name="Rectangle 3"/>
          <p:cNvSpPr>
            <a:spLocks noGrp="1" noChangeArrowheads="1"/>
          </p:cNvSpPr>
          <p:nvPr>
            <p:ph type="body" sz="half" idx="1"/>
          </p:nvPr>
        </p:nvSpPr>
        <p:spPr>
          <a:xfrm>
            <a:off x="685800" y="1371600"/>
            <a:ext cx="8153400" cy="2057400"/>
          </a:xfrm>
        </p:spPr>
        <p:txBody>
          <a:bodyPr/>
          <a:lstStyle/>
          <a:p>
            <a:pPr marL="419100" indent="-419100" fontAlgn="auto">
              <a:spcAft>
                <a:spcPts val="0"/>
              </a:spcAft>
              <a:buFontTx/>
              <a:buAutoNum type="arabicPeriod"/>
              <a:defRPr/>
            </a:pPr>
            <a:r>
              <a:rPr lang="en-US">
                <a:latin typeface="Arial" charset="0"/>
                <a:ea typeface="+mn-ea"/>
                <a:cs typeface="+mn-cs"/>
              </a:rPr>
              <a:t>A small (4cm) incision is made just above the clavicle. The subcutaneous tissue is dissected down until the anterior scalene muscle has been exposed. </a:t>
            </a:r>
          </a:p>
        </p:txBody>
      </p:sp>
      <p:pic>
        <p:nvPicPr>
          <p:cNvPr id="23555" name="Picture 4" descr="skin_incision"/>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1981200" y="2743200"/>
            <a:ext cx="4953000" cy="3873500"/>
          </a:xfrm>
          <a:noFill/>
          <a:extLst>
            <a:ext uri="{909E8E84-426E-40dd-AFC4-6F175D3DCCD1}">
              <a14:hiddenFill xmlns:a14="http://schemas.microsoft.com/office/drawing/2010/main">
                <a:solidFill>
                  <a:srgbClr val="FFFFFF"/>
                </a:solidFill>
              </a14:hiddenFill>
            </a:ext>
          </a:extLst>
        </p:spPr>
      </p:pic>
      <p:sp>
        <p:nvSpPr>
          <p:cNvPr id="23556" name="TextBox 1"/>
          <p:cNvSpPr txBox="1">
            <a:spLocks noChangeArrowheads="1"/>
          </p:cNvSpPr>
          <p:nvPr/>
        </p:nvSpPr>
        <p:spPr bwMode="auto">
          <a:xfrm>
            <a:off x="1981200" y="6248400"/>
            <a:ext cx="50387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i="1">
                <a:solidFill>
                  <a:schemeClr val="bg1"/>
                </a:solidFill>
                <a:latin typeface="Arial" charset="0"/>
                <a:ea typeface="ＭＳ Ｐゴシック" charset="0"/>
                <a:cs typeface="ＭＳ Ｐゴシック" charset="0"/>
              </a:defRPr>
            </a:lvl1pPr>
            <a:lvl2pPr marL="742950" indent="-285750">
              <a:defRPr sz="2400" b="1" i="1">
                <a:solidFill>
                  <a:schemeClr val="bg1"/>
                </a:solidFill>
                <a:latin typeface="Arial" charset="0"/>
                <a:ea typeface="ＭＳ Ｐゴシック" charset="0"/>
              </a:defRPr>
            </a:lvl2pPr>
            <a:lvl3pPr marL="1143000" indent="-228600">
              <a:defRPr sz="2400" b="1" i="1">
                <a:solidFill>
                  <a:schemeClr val="bg1"/>
                </a:solidFill>
                <a:latin typeface="Arial" charset="0"/>
                <a:ea typeface="ＭＳ Ｐゴシック" charset="0"/>
              </a:defRPr>
            </a:lvl3pPr>
            <a:lvl4pPr marL="1600200" indent="-228600">
              <a:defRPr sz="2400" b="1" i="1">
                <a:solidFill>
                  <a:schemeClr val="bg1"/>
                </a:solidFill>
                <a:latin typeface="Arial" charset="0"/>
                <a:ea typeface="ＭＳ Ｐゴシック" charset="0"/>
              </a:defRPr>
            </a:lvl4pPr>
            <a:lvl5pPr marL="2057400" indent="-228600">
              <a:defRPr sz="2400" b="1" i="1">
                <a:solidFill>
                  <a:schemeClr val="bg1"/>
                </a:solidFill>
                <a:latin typeface="Arial" charset="0"/>
                <a:ea typeface="ＭＳ Ｐゴシック" charset="0"/>
              </a:defRPr>
            </a:lvl5pPr>
            <a:lvl6pPr marL="2514600" indent="-228600" algn="ctr" eaLnBrk="0" fontAlgn="base" hangingPunct="0">
              <a:spcBef>
                <a:spcPct val="0"/>
              </a:spcBef>
              <a:spcAft>
                <a:spcPct val="0"/>
              </a:spcAft>
              <a:defRPr sz="2400" b="1" i="1">
                <a:solidFill>
                  <a:schemeClr val="bg1"/>
                </a:solidFill>
                <a:latin typeface="Arial" charset="0"/>
                <a:ea typeface="ＭＳ Ｐゴシック" charset="0"/>
              </a:defRPr>
            </a:lvl6pPr>
            <a:lvl7pPr marL="2971800" indent="-228600" algn="ctr" eaLnBrk="0" fontAlgn="base" hangingPunct="0">
              <a:spcBef>
                <a:spcPct val="0"/>
              </a:spcBef>
              <a:spcAft>
                <a:spcPct val="0"/>
              </a:spcAft>
              <a:defRPr sz="2400" b="1" i="1">
                <a:solidFill>
                  <a:schemeClr val="bg1"/>
                </a:solidFill>
                <a:latin typeface="Arial" charset="0"/>
                <a:ea typeface="ＭＳ Ｐゴシック" charset="0"/>
              </a:defRPr>
            </a:lvl7pPr>
            <a:lvl8pPr marL="3429000" indent="-228600" algn="ctr" eaLnBrk="0" fontAlgn="base" hangingPunct="0">
              <a:spcBef>
                <a:spcPct val="0"/>
              </a:spcBef>
              <a:spcAft>
                <a:spcPct val="0"/>
              </a:spcAft>
              <a:defRPr sz="2400" b="1" i="1">
                <a:solidFill>
                  <a:schemeClr val="bg1"/>
                </a:solidFill>
                <a:latin typeface="Arial" charset="0"/>
                <a:ea typeface="ＭＳ Ｐゴシック" charset="0"/>
              </a:defRPr>
            </a:lvl8pPr>
            <a:lvl9pPr marL="3886200" indent="-228600" algn="ctr" eaLnBrk="0" fontAlgn="base" hangingPunct="0">
              <a:spcBef>
                <a:spcPct val="0"/>
              </a:spcBef>
              <a:spcAft>
                <a:spcPct val="0"/>
              </a:spcAft>
              <a:defRPr sz="2400" b="1" i="1">
                <a:solidFill>
                  <a:schemeClr val="bg1"/>
                </a:solidFill>
                <a:latin typeface="Arial" charset="0"/>
                <a:ea typeface="ＭＳ Ｐゴシック" charset="0"/>
              </a:defRPr>
            </a:lvl9pPr>
          </a:lstStyle>
          <a:p>
            <a:r>
              <a:rPr lang="en-US" sz="1800" b="0" i="0">
                <a:solidFill>
                  <a:schemeClr val="bg2"/>
                </a:solidFill>
              </a:rPr>
              <a:t>biomed.brown.edu/Courses/BI108/BI108_2003</a:t>
            </a: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pPr fontAlgn="auto">
              <a:spcAft>
                <a:spcPts val="0"/>
              </a:spcAft>
              <a:defRPr/>
            </a:pPr>
            <a:r>
              <a:rPr lang="en-US">
                <a:latin typeface="Arial" charset="0"/>
                <a:ea typeface="+mj-ea"/>
                <a:cs typeface="+mj-cs"/>
              </a:rPr>
              <a:t>Surgical Procedure (cont.)</a:t>
            </a:r>
          </a:p>
        </p:txBody>
      </p:sp>
      <p:sp>
        <p:nvSpPr>
          <p:cNvPr id="36866" name="Rectangle 3"/>
          <p:cNvSpPr>
            <a:spLocks noGrp="1" noChangeArrowheads="1"/>
          </p:cNvSpPr>
          <p:nvPr>
            <p:ph type="body" sz="half" idx="1"/>
          </p:nvPr>
        </p:nvSpPr>
        <p:spPr>
          <a:xfrm>
            <a:off x="304800" y="1981200"/>
            <a:ext cx="3810000" cy="4114800"/>
          </a:xfrm>
        </p:spPr>
        <p:txBody>
          <a:bodyPr/>
          <a:lstStyle/>
          <a:p>
            <a:pPr marL="419100" indent="-419100" fontAlgn="auto">
              <a:spcAft>
                <a:spcPts val="0"/>
              </a:spcAft>
              <a:buFontTx/>
              <a:buAutoNum type="arabicPeriod" startAt="2"/>
              <a:defRPr/>
            </a:pPr>
            <a:r>
              <a:rPr lang="en-US">
                <a:latin typeface="Arial" charset="0"/>
                <a:ea typeface="+mn-ea"/>
                <a:cs typeface="+mn-cs"/>
              </a:rPr>
              <a:t>Assisted by monopolar electrical stimulation, the phrenic nerve is identified over the scalene muscle. </a:t>
            </a:r>
          </a:p>
          <a:p>
            <a:pPr marL="419100" indent="-419100" fontAlgn="auto">
              <a:spcAft>
                <a:spcPts val="0"/>
              </a:spcAft>
              <a:buFontTx/>
              <a:buAutoNum type="arabicPeriod" startAt="2"/>
              <a:defRPr/>
            </a:pPr>
            <a:r>
              <a:rPr lang="en-US">
                <a:latin typeface="Arial" charset="0"/>
                <a:ea typeface="+mn-ea"/>
                <a:cs typeface="+mn-cs"/>
              </a:rPr>
              <a:t>The nerve sheath of the phrenic nerve is carefully exposed for about 1cm through an operative microscope.</a:t>
            </a:r>
          </a:p>
          <a:p>
            <a:pPr marL="419100" indent="-419100" fontAlgn="auto">
              <a:spcAft>
                <a:spcPts val="0"/>
              </a:spcAft>
              <a:buFont typeface="Wingdings 2" pitchFamily="18" charset="2"/>
              <a:buChar char=""/>
              <a:defRPr/>
            </a:pPr>
            <a:endParaRPr lang="en-US" sz="2000">
              <a:latin typeface="Arial" charset="0"/>
              <a:ea typeface="+mn-ea"/>
              <a:cs typeface="+mn-cs"/>
            </a:endParaRPr>
          </a:p>
        </p:txBody>
      </p:sp>
      <p:pic>
        <p:nvPicPr>
          <p:cNvPr id="24579" name="Picture 4" descr="phrenic_nerve"/>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191000" y="1981200"/>
            <a:ext cx="4724400" cy="3605213"/>
          </a:xfrm>
          <a:noFill/>
          <a:extLst>
            <a:ext uri="{909E8E84-426E-40dd-AFC4-6F175D3DCCD1}">
              <a14:hiddenFill xmlns:a14="http://schemas.microsoft.com/office/drawing/2010/main">
                <a:solidFill>
                  <a:srgbClr val="FFFFFF"/>
                </a:solidFill>
              </a14:hiddenFill>
            </a:ext>
          </a:extLst>
        </p:spPr>
      </p:pic>
      <p:sp>
        <p:nvSpPr>
          <p:cNvPr id="24580" name="TextBox 4"/>
          <p:cNvSpPr txBox="1">
            <a:spLocks noChangeArrowheads="1"/>
          </p:cNvSpPr>
          <p:nvPr/>
        </p:nvSpPr>
        <p:spPr bwMode="auto">
          <a:xfrm>
            <a:off x="1981200" y="6248400"/>
            <a:ext cx="50387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i="1">
                <a:solidFill>
                  <a:schemeClr val="bg1"/>
                </a:solidFill>
                <a:latin typeface="Arial" charset="0"/>
                <a:ea typeface="ＭＳ Ｐゴシック" charset="0"/>
                <a:cs typeface="ＭＳ Ｐゴシック" charset="0"/>
              </a:defRPr>
            </a:lvl1pPr>
            <a:lvl2pPr marL="742950" indent="-285750">
              <a:defRPr sz="2400" b="1" i="1">
                <a:solidFill>
                  <a:schemeClr val="bg1"/>
                </a:solidFill>
                <a:latin typeface="Arial" charset="0"/>
                <a:ea typeface="ＭＳ Ｐゴシック" charset="0"/>
              </a:defRPr>
            </a:lvl2pPr>
            <a:lvl3pPr marL="1143000" indent="-228600">
              <a:defRPr sz="2400" b="1" i="1">
                <a:solidFill>
                  <a:schemeClr val="bg1"/>
                </a:solidFill>
                <a:latin typeface="Arial" charset="0"/>
                <a:ea typeface="ＭＳ Ｐゴシック" charset="0"/>
              </a:defRPr>
            </a:lvl3pPr>
            <a:lvl4pPr marL="1600200" indent="-228600">
              <a:defRPr sz="2400" b="1" i="1">
                <a:solidFill>
                  <a:schemeClr val="bg1"/>
                </a:solidFill>
                <a:latin typeface="Arial" charset="0"/>
                <a:ea typeface="ＭＳ Ｐゴシック" charset="0"/>
              </a:defRPr>
            </a:lvl4pPr>
            <a:lvl5pPr marL="2057400" indent="-228600">
              <a:defRPr sz="2400" b="1" i="1">
                <a:solidFill>
                  <a:schemeClr val="bg1"/>
                </a:solidFill>
                <a:latin typeface="Arial" charset="0"/>
                <a:ea typeface="ＭＳ Ｐゴシック" charset="0"/>
              </a:defRPr>
            </a:lvl5pPr>
            <a:lvl6pPr marL="2514600" indent="-228600" algn="ctr" eaLnBrk="0" fontAlgn="base" hangingPunct="0">
              <a:spcBef>
                <a:spcPct val="0"/>
              </a:spcBef>
              <a:spcAft>
                <a:spcPct val="0"/>
              </a:spcAft>
              <a:defRPr sz="2400" b="1" i="1">
                <a:solidFill>
                  <a:schemeClr val="bg1"/>
                </a:solidFill>
                <a:latin typeface="Arial" charset="0"/>
                <a:ea typeface="ＭＳ Ｐゴシック" charset="0"/>
              </a:defRPr>
            </a:lvl6pPr>
            <a:lvl7pPr marL="2971800" indent="-228600" algn="ctr" eaLnBrk="0" fontAlgn="base" hangingPunct="0">
              <a:spcBef>
                <a:spcPct val="0"/>
              </a:spcBef>
              <a:spcAft>
                <a:spcPct val="0"/>
              </a:spcAft>
              <a:defRPr sz="2400" b="1" i="1">
                <a:solidFill>
                  <a:schemeClr val="bg1"/>
                </a:solidFill>
                <a:latin typeface="Arial" charset="0"/>
                <a:ea typeface="ＭＳ Ｐゴシック" charset="0"/>
              </a:defRPr>
            </a:lvl7pPr>
            <a:lvl8pPr marL="3429000" indent="-228600" algn="ctr" eaLnBrk="0" fontAlgn="base" hangingPunct="0">
              <a:spcBef>
                <a:spcPct val="0"/>
              </a:spcBef>
              <a:spcAft>
                <a:spcPct val="0"/>
              </a:spcAft>
              <a:defRPr sz="2400" b="1" i="1">
                <a:solidFill>
                  <a:schemeClr val="bg1"/>
                </a:solidFill>
                <a:latin typeface="Arial" charset="0"/>
                <a:ea typeface="ＭＳ Ｐゴシック" charset="0"/>
              </a:defRPr>
            </a:lvl8pPr>
            <a:lvl9pPr marL="3886200" indent="-228600" algn="ctr" eaLnBrk="0" fontAlgn="base" hangingPunct="0">
              <a:spcBef>
                <a:spcPct val="0"/>
              </a:spcBef>
              <a:spcAft>
                <a:spcPct val="0"/>
              </a:spcAft>
              <a:defRPr sz="2400" b="1" i="1">
                <a:solidFill>
                  <a:schemeClr val="bg1"/>
                </a:solidFill>
                <a:latin typeface="Arial" charset="0"/>
                <a:ea typeface="ＭＳ Ｐゴシック" charset="0"/>
              </a:defRPr>
            </a:lvl9pPr>
          </a:lstStyle>
          <a:p>
            <a:r>
              <a:rPr lang="en-US" sz="1800" b="0" i="0">
                <a:solidFill>
                  <a:schemeClr val="bg2"/>
                </a:solidFill>
              </a:rPr>
              <a:t>biomed.brown.edu/Courses/BI108/BI108_2003</a:t>
            </a: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xfrm>
            <a:off x="685800" y="304800"/>
            <a:ext cx="7772400" cy="1143000"/>
          </a:xfrm>
        </p:spPr>
        <p:txBody>
          <a:bodyPr/>
          <a:lstStyle/>
          <a:p>
            <a:pPr fontAlgn="auto">
              <a:spcAft>
                <a:spcPts val="0"/>
              </a:spcAft>
              <a:defRPr/>
            </a:pPr>
            <a:r>
              <a:rPr lang="en-US">
                <a:latin typeface="Arial" charset="0"/>
                <a:ea typeface="+mj-ea"/>
                <a:cs typeface="+mj-cs"/>
              </a:rPr>
              <a:t>Surgical Procedure (cont.)</a:t>
            </a:r>
          </a:p>
        </p:txBody>
      </p:sp>
      <p:sp>
        <p:nvSpPr>
          <p:cNvPr id="37890" name="Rectangle 3"/>
          <p:cNvSpPr>
            <a:spLocks noGrp="1" noChangeArrowheads="1"/>
          </p:cNvSpPr>
          <p:nvPr>
            <p:ph type="body" sz="half" idx="1"/>
          </p:nvPr>
        </p:nvSpPr>
        <p:spPr>
          <a:xfrm>
            <a:off x="685800" y="1371600"/>
            <a:ext cx="8077200" cy="1524000"/>
          </a:xfrm>
        </p:spPr>
        <p:txBody>
          <a:bodyPr/>
          <a:lstStyle/>
          <a:p>
            <a:pPr marL="419100" indent="-419100" fontAlgn="auto">
              <a:spcAft>
                <a:spcPts val="0"/>
              </a:spcAft>
              <a:buFontTx/>
              <a:buAutoNum type="arabicPeriod" startAt="4"/>
              <a:defRPr/>
            </a:pPr>
            <a:r>
              <a:rPr lang="en-US">
                <a:latin typeface="Arial" charset="0"/>
                <a:ea typeface="+mn-ea"/>
                <a:cs typeface="+mn-cs"/>
              </a:rPr>
              <a:t>The electrode lead is place along side the nerve and fixed to the surrounding connective tissues with two sutures. </a:t>
            </a:r>
          </a:p>
        </p:txBody>
      </p:sp>
      <p:pic>
        <p:nvPicPr>
          <p:cNvPr id="25603" name="Picture 4" descr="phrenic_electrode"/>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2895600" y="3048000"/>
            <a:ext cx="4191000" cy="2951163"/>
          </a:xfrm>
          <a:noFill/>
          <a:extLst>
            <a:ext uri="{909E8E84-426E-40dd-AFC4-6F175D3DCCD1}">
              <a14:hiddenFill xmlns:a14="http://schemas.microsoft.com/office/drawing/2010/main">
                <a:solidFill>
                  <a:srgbClr val="FFFFFF"/>
                </a:solidFill>
              </a14:hiddenFill>
            </a:ext>
          </a:extLst>
        </p:spPr>
      </p:pic>
      <p:sp>
        <p:nvSpPr>
          <p:cNvPr id="25604" name="TextBox 4"/>
          <p:cNvSpPr txBox="1">
            <a:spLocks noChangeArrowheads="1"/>
          </p:cNvSpPr>
          <p:nvPr/>
        </p:nvSpPr>
        <p:spPr bwMode="auto">
          <a:xfrm>
            <a:off x="1981200" y="6172200"/>
            <a:ext cx="50387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i="1">
                <a:solidFill>
                  <a:schemeClr val="bg1"/>
                </a:solidFill>
                <a:latin typeface="Arial" charset="0"/>
                <a:ea typeface="ＭＳ Ｐゴシック" charset="0"/>
                <a:cs typeface="ＭＳ Ｐゴシック" charset="0"/>
              </a:defRPr>
            </a:lvl1pPr>
            <a:lvl2pPr marL="742950" indent="-285750">
              <a:defRPr sz="2400" b="1" i="1">
                <a:solidFill>
                  <a:schemeClr val="bg1"/>
                </a:solidFill>
                <a:latin typeface="Arial" charset="0"/>
                <a:ea typeface="ＭＳ Ｐゴシック" charset="0"/>
              </a:defRPr>
            </a:lvl2pPr>
            <a:lvl3pPr marL="1143000" indent="-228600">
              <a:defRPr sz="2400" b="1" i="1">
                <a:solidFill>
                  <a:schemeClr val="bg1"/>
                </a:solidFill>
                <a:latin typeface="Arial" charset="0"/>
                <a:ea typeface="ＭＳ Ｐゴシック" charset="0"/>
              </a:defRPr>
            </a:lvl3pPr>
            <a:lvl4pPr marL="1600200" indent="-228600">
              <a:defRPr sz="2400" b="1" i="1">
                <a:solidFill>
                  <a:schemeClr val="bg1"/>
                </a:solidFill>
                <a:latin typeface="Arial" charset="0"/>
                <a:ea typeface="ＭＳ Ｐゴシック" charset="0"/>
              </a:defRPr>
            </a:lvl4pPr>
            <a:lvl5pPr marL="2057400" indent="-228600">
              <a:defRPr sz="2400" b="1" i="1">
                <a:solidFill>
                  <a:schemeClr val="bg1"/>
                </a:solidFill>
                <a:latin typeface="Arial" charset="0"/>
                <a:ea typeface="ＭＳ Ｐゴシック" charset="0"/>
              </a:defRPr>
            </a:lvl5pPr>
            <a:lvl6pPr marL="2514600" indent="-228600" algn="ctr" eaLnBrk="0" fontAlgn="base" hangingPunct="0">
              <a:spcBef>
                <a:spcPct val="0"/>
              </a:spcBef>
              <a:spcAft>
                <a:spcPct val="0"/>
              </a:spcAft>
              <a:defRPr sz="2400" b="1" i="1">
                <a:solidFill>
                  <a:schemeClr val="bg1"/>
                </a:solidFill>
                <a:latin typeface="Arial" charset="0"/>
                <a:ea typeface="ＭＳ Ｐゴシック" charset="0"/>
              </a:defRPr>
            </a:lvl6pPr>
            <a:lvl7pPr marL="2971800" indent="-228600" algn="ctr" eaLnBrk="0" fontAlgn="base" hangingPunct="0">
              <a:spcBef>
                <a:spcPct val="0"/>
              </a:spcBef>
              <a:spcAft>
                <a:spcPct val="0"/>
              </a:spcAft>
              <a:defRPr sz="2400" b="1" i="1">
                <a:solidFill>
                  <a:schemeClr val="bg1"/>
                </a:solidFill>
                <a:latin typeface="Arial" charset="0"/>
                <a:ea typeface="ＭＳ Ｐゴシック" charset="0"/>
              </a:defRPr>
            </a:lvl7pPr>
            <a:lvl8pPr marL="3429000" indent="-228600" algn="ctr" eaLnBrk="0" fontAlgn="base" hangingPunct="0">
              <a:spcBef>
                <a:spcPct val="0"/>
              </a:spcBef>
              <a:spcAft>
                <a:spcPct val="0"/>
              </a:spcAft>
              <a:defRPr sz="2400" b="1" i="1">
                <a:solidFill>
                  <a:schemeClr val="bg1"/>
                </a:solidFill>
                <a:latin typeface="Arial" charset="0"/>
                <a:ea typeface="ＭＳ Ｐゴシック" charset="0"/>
              </a:defRPr>
            </a:lvl8pPr>
            <a:lvl9pPr marL="3886200" indent="-228600" algn="ctr" eaLnBrk="0" fontAlgn="base" hangingPunct="0">
              <a:spcBef>
                <a:spcPct val="0"/>
              </a:spcBef>
              <a:spcAft>
                <a:spcPct val="0"/>
              </a:spcAft>
              <a:defRPr sz="2400" b="1" i="1">
                <a:solidFill>
                  <a:schemeClr val="bg1"/>
                </a:solidFill>
                <a:latin typeface="Arial" charset="0"/>
                <a:ea typeface="ＭＳ Ｐゴシック" charset="0"/>
              </a:defRPr>
            </a:lvl9pPr>
          </a:lstStyle>
          <a:p>
            <a:r>
              <a:rPr lang="en-US" sz="1800" b="0" i="0">
                <a:solidFill>
                  <a:schemeClr val="bg2"/>
                </a:solidFill>
              </a:rPr>
              <a:t>biomed.brown.edu/Courses/BI108/BI108_2003</a:t>
            </a: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pPr fontAlgn="auto">
              <a:spcAft>
                <a:spcPts val="0"/>
              </a:spcAft>
              <a:defRPr/>
            </a:pPr>
            <a:r>
              <a:rPr lang="en-US">
                <a:latin typeface="Arial" charset="0"/>
                <a:ea typeface="+mj-ea"/>
                <a:cs typeface="+mj-cs"/>
              </a:rPr>
              <a:t>Surgical Procedure (cont.)</a:t>
            </a:r>
          </a:p>
        </p:txBody>
      </p:sp>
      <p:sp>
        <p:nvSpPr>
          <p:cNvPr id="38914" name="Rectangle 3"/>
          <p:cNvSpPr>
            <a:spLocks noGrp="1" noChangeArrowheads="1"/>
          </p:cNvSpPr>
          <p:nvPr>
            <p:ph idx="1"/>
          </p:nvPr>
        </p:nvSpPr>
        <p:spPr/>
        <p:txBody>
          <a:bodyPr>
            <a:normAutofit fontScale="92500" lnSpcReduction="10000"/>
          </a:bodyPr>
          <a:lstStyle/>
          <a:p>
            <a:pPr marL="419100" indent="-419100" fontAlgn="auto">
              <a:spcAft>
                <a:spcPts val="0"/>
              </a:spcAft>
              <a:buFontTx/>
              <a:buAutoNum type="arabicPeriod" startAt="5"/>
              <a:defRPr/>
            </a:pPr>
            <a:r>
              <a:rPr lang="en-US">
                <a:latin typeface="Arial" charset="0"/>
                <a:ea typeface="+mn-ea"/>
                <a:cs typeface="+mn-cs"/>
              </a:rPr>
              <a:t>A second incision is made into the anterior upper chest, and the receiver placed subcutaneously. The lead is then tunneled and from the electrode down to the receiver.</a:t>
            </a:r>
          </a:p>
          <a:p>
            <a:pPr marL="419100" indent="-419100" fontAlgn="auto">
              <a:spcAft>
                <a:spcPts val="0"/>
              </a:spcAft>
              <a:buFontTx/>
              <a:buAutoNum type="arabicPeriod" startAt="5"/>
              <a:defRPr/>
            </a:pPr>
            <a:r>
              <a:rPr lang="en-US">
                <a:latin typeface="Arial" charset="0"/>
                <a:ea typeface="+mn-ea"/>
                <a:cs typeface="+mn-cs"/>
              </a:rPr>
              <a:t>Both incisions are closed, and the procedure is then repeated on the other side of the chest.</a:t>
            </a:r>
          </a:p>
          <a:p>
            <a:pPr marL="419100" indent="-419100" fontAlgn="auto">
              <a:spcAft>
                <a:spcPts val="0"/>
              </a:spcAft>
              <a:buFont typeface="Wingdings 2" pitchFamily="18" charset="2"/>
              <a:buChar char=""/>
              <a:defRPr/>
            </a:pPr>
            <a:endParaRPr lang="en-US">
              <a:latin typeface="Arial" charset="0"/>
              <a:ea typeface="+mn-ea"/>
              <a:cs typeface="+mn-cs"/>
            </a:endParaRPr>
          </a:p>
          <a:p>
            <a:pPr marL="419100" indent="-419100" fontAlgn="auto">
              <a:spcAft>
                <a:spcPts val="0"/>
              </a:spcAft>
              <a:buFont typeface="Wingdings 2" pitchFamily="18" charset="2"/>
              <a:buChar char=""/>
              <a:defRPr/>
            </a:pPr>
            <a:r>
              <a:rPr lang="en-US">
                <a:latin typeface="Arial" charset="0"/>
                <a:ea typeface="+mn-ea"/>
                <a:cs typeface="+mn-cs"/>
              </a:rPr>
              <a:t>Patients are always placed in the Intensive Care Unit for management of their ventilation</a:t>
            </a:r>
          </a:p>
          <a:p>
            <a:pPr marL="419100" indent="-419100" fontAlgn="auto">
              <a:spcAft>
                <a:spcPts val="0"/>
              </a:spcAft>
              <a:buFont typeface="Wingdings 2" pitchFamily="18" charset="2"/>
              <a:buChar char=""/>
              <a:defRPr/>
            </a:pPr>
            <a:r>
              <a:rPr lang="en-US">
                <a:latin typeface="Arial" charset="0"/>
                <a:ea typeface="+mn-ea"/>
                <a:cs typeface="+mn-cs"/>
              </a:rPr>
              <a:t>Prophylactic antibiotics are continued for 48 hours</a:t>
            </a: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pPr fontAlgn="auto">
              <a:spcAft>
                <a:spcPts val="0"/>
              </a:spcAft>
              <a:defRPr/>
            </a:pPr>
            <a:r>
              <a:rPr lang="en-US">
                <a:latin typeface="Arial" charset="0"/>
                <a:ea typeface="+mj-ea"/>
                <a:cs typeface="+mj-cs"/>
              </a:rPr>
              <a:t>Surgical Risks</a:t>
            </a:r>
          </a:p>
        </p:txBody>
      </p:sp>
      <p:sp>
        <p:nvSpPr>
          <p:cNvPr id="39938" name="Rectangle 3"/>
          <p:cNvSpPr>
            <a:spLocks noGrp="1" noChangeArrowheads="1"/>
          </p:cNvSpPr>
          <p:nvPr>
            <p:ph idx="1"/>
          </p:nvPr>
        </p:nvSpPr>
        <p:spPr/>
        <p:txBody>
          <a:bodyPr/>
          <a:lstStyle/>
          <a:p>
            <a:pPr fontAlgn="auto">
              <a:spcAft>
                <a:spcPts val="0"/>
              </a:spcAft>
              <a:buFont typeface="Wingdings 2" pitchFamily="18" charset="2"/>
              <a:buChar char=""/>
              <a:defRPr/>
            </a:pPr>
            <a:r>
              <a:rPr lang="en-US">
                <a:latin typeface="Arial" charset="0"/>
                <a:ea typeface="+mn-ea"/>
                <a:cs typeface="+mn-cs"/>
              </a:rPr>
              <a:t>Invasive surgery carries increased risk of infection, as does long hospital stay</a:t>
            </a:r>
          </a:p>
          <a:p>
            <a:pPr fontAlgn="auto">
              <a:spcAft>
                <a:spcPts val="0"/>
              </a:spcAft>
              <a:buFont typeface="Wingdings 2" pitchFamily="18" charset="2"/>
              <a:buChar char=""/>
              <a:defRPr/>
            </a:pPr>
            <a:r>
              <a:rPr lang="en-US">
                <a:latin typeface="Arial" charset="0"/>
                <a:ea typeface="+mn-ea"/>
                <a:cs typeface="+mn-cs"/>
              </a:rPr>
              <a:t>High risk of damage to the phrenic nerves due to phrenic nerve dissection and electrode placement</a:t>
            </a: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lstStyle/>
          <a:p>
            <a:pPr fontAlgn="auto">
              <a:spcAft>
                <a:spcPts val="0"/>
              </a:spcAft>
              <a:defRPr/>
            </a:pPr>
            <a:r>
              <a:rPr lang="en-US">
                <a:latin typeface="Arial" charset="0"/>
                <a:ea typeface="+mj-ea"/>
                <a:cs typeface="+mj-cs"/>
              </a:rPr>
              <a:t>Conditioning </a:t>
            </a:r>
          </a:p>
        </p:txBody>
      </p:sp>
      <p:sp>
        <p:nvSpPr>
          <p:cNvPr id="40962" name="Rectangle 3"/>
          <p:cNvSpPr>
            <a:spLocks noGrp="1" noChangeArrowheads="1"/>
          </p:cNvSpPr>
          <p:nvPr>
            <p:ph idx="1"/>
          </p:nvPr>
        </p:nvSpPr>
        <p:spPr/>
        <p:txBody>
          <a:bodyPr/>
          <a:lstStyle/>
          <a:p>
            <a:pPr fontAlgn="auto">
              <a:spcAft>
                <a:spcPts val="0"/>
              </a:spcAft>
              <a:buFont typeface="Wingdings 2" pitchFamily="18" charset="2"/>
              <a:buChar char=""/>
              <a:defRPr/>
            </a:pPr>
            <a:r>
              <a:rPr lang="en-US">
                <a:latin typeface="Arial" charset="0"/>
                <a:ea typeface="+mn-ea"/>
                <a:cs typeface="+mn-cs"/>
              </a:rPr>
              <a:t>Because the patients have atrophied diaphragm muscle, doctors must condition the muscle after the device is implanted before the patients can be weaned from the ventilator.</a:t>
            </a:r>
          </a:p>
          <a:p>
            <a:pPr fontAlgn="auto">
              <a:spcAft>
                <a:spcPts val="0"/>
              </a:spcAft>
              <a:buFont typeface="Wingdings 2" pitchFamily="18" charset="2"/>
              <a:buChar char=""/>
              <a:defRPr/>
            </a:pPr>
            <a:r>
              <a:rPr lang="en-US">
                <a:latin typeface="Arial" charset="0"/>
                <a:ea typeface="+mn-ea"/>
                <a:cs typeface="+mn-cs"/>
              </a:rPr>
              <a:t>Conditioning is achieved by electrically stimulating the diaphragm for 10 to 15 minute intervals until the muscle is rendered capable of responding to the external battery control of the device for extended periods of time.</a:t>
            </a:r>
          </a:p>
          <a:p>
            <a:pPr fontAlgn="auto">
              <a:spcAft>
                <a:spcPts val="0"/>
              </a:spcAft>
              <a:buFont typeface="Wingdings 2" pitchFamily="18" charset="2"/>
              <a:buChar char=""/>
              <a:defRPr/>
            </a:pPr>
            <a:endParaRPr lang="en-US">
              <a:latin typeface="Arial" charset="0"/>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685800" y="0"/>
            <a:ext cx="7772400" cy="1143000"/>
          </a:xfrm>
        </p:spPr>
        <p:txBody>
          <a:bodyPr/>
          <a:lstStyle/>
          <a:p>
            <a:pPr fontAlgn="auto">
              <a:spcAft>
                <a:spcPts val="0"/>
              </a:spcAft>
              <a:defRPr/>
            </a:pPr>
            <a:r>
              <a:rPr lang="en-US">
                <a:latin typeface="Arial" charset="0"/>
                <a:ea typeface="+mj-ea"/>
                <a:cs typeface="+mj-cs"/>
              </a:rPr>
              <a:t>Demographics</a:t>
            </a:r>
          </a:p>
        </p:txBody>
      </p:sp>
      <p:sp>
        <p:nvSpPr>
          <p:cNvPr id="41986" name="Rectangle 3"/>
          <p:cNvSpPr>
            <a:spLocks noGrp="1" noChangeArrowheads="1"/>
          </p:cNvSpPr>
          <p:nvPr>
            <p:ph idx="1"/>
          </p:nvPr>
        </p:nvSpPr>
        <p:spPr>
          <a:xfrm>
            <a:off x="685800" y="1219200"/>
            <a:ext cx="7772400" cy="4876800"/>
          </a:xfrm>
        </p:spPr>
        <p:txBody>
          <a:bodyPr>
            <a:normAutofit lnSpcReduction="10000"/>
          </a:bodyPr>
          <a:lstStyle/>
          <a:p>
            <a:pPr fontAlgn="auto">
              <a:spcAft>
                <a:spcPts val="0"/>
              </a:spcAft>
              <a:buFont typeface="Wingdings 2" pitchFamily="18" charset="2"/>
              <a:buChar char=""/>
              <a:defRPr/>
            </a:pPr>
            <a:r>
              <a:rPr lang="en-US">
                <a:latin typeface="Arial" charset="0"/>
                <a:ea typeface="+mn-ea"/>
                <a:cs typeface="+mn-cs"/>
              </a:rPr>
              <a:t>Approximately 1,000 people have received this procedure world wide.</a:t>
            </a:r>
          </a:p>
          <a:p>
            <a:pPr fontAlgn="auto">
              <a:spcAft>
                <a:spcPts val="0"/>
              </a:spcAft>
              <a:buFont typeface="Wingdings 2" pitchFamily="18" charset="2"/>
              <a:buChar char=""/>
              <a:defRPr/>
            </a:pPr>
            <a:r>
              <a:rPr lang="en-US">
                <a:latin typeface="Arial" charset="0"/>
                <a:ea typeface="+mn-ea"/>
                <a:cs typeface="+mn-cs"/>
              </a:rPr>
              <a:t>Manufacturer: Avery Labs – FDA approved device</a:t>
            </a:r>
          </a:p>
          <a:p>
            <a:pPr fontAlgn="auto">
              <a:spcAft>
                <a:spcPts val="0"/>
              </a:spcAft>
              <a:buFont typeface="Wingdings 2" pitchFamily="18" charset="2"/>
              <a:buChar char=""/>
              <a:defRPr/>
            </a:pPr>
            <a:r>
              <a:rPr lang="en-US">
                <a:latin typeface="Arial" charset="0"/>
                <a:ea typeface="+mn-ea"/>
                <a:cs typeface="+mn-cs"/>
              </a:rPr>
              <a:t>183,000-230,000 people with spinal cord injury in the Unites States.</a:t>
            </a:r>
          </a:p>
          <a:p>
            <a:pPr fontAlgn="auto">
              <a:spcAft>
                <a:spcPts val="0"/>
              </a:spcAft>
              <a:buFont typeface="Wingdings 2" pitchFamily="18" charset="2"/>
              <a:buChar char=""/>
              <a:defRPr/>
            </a:pPr>
            <a:r>
              <a:rPr lang="en-US">
                <a:latin typeface="Arial" charset="0"/>
                <a:ea typeface="+mn-ea"/>
                <a:cs typeface="+mn-cs"/>
              </a:rPr>
              <a:t>On average there are 11,000 new cases of spinal cord injury per year.</a:t>
            </a:r>
          </a:p>
          <a:p>
            <a:pPr lvl="1" fontAlgn="auto">
              <a:spcAft>
                <a:spcPts val="0"/>
              </a:spcAft>
              <a:buFont typeface="Wingdings 2" pitchFamily="18" charset="2"/>
              <a:buChar char=""/>
              <a:defRPr/>
            </a:pPr>
            <a:r>
              <a:rPr lang="en-US" sz="1800">
                <a:latin typeface="Arial" charset="0"/>
                <a:ea typeface="+mn-ea"/>
              </a:rPr>
              <a:t>Nearly 52% of spinal cord injuries are at the cervical level.</a:t>
            </a:r>
          </a:p>
          <a:p>
            <a:pPr lvl="1" fontAlgn="auto">
              <a:spcAft>
                <a:spcPts val="0"/>
              </a:spcAft>
              <a:buFont typeface="Wingdings 2" pitchFamily="18" charset="2"/>
              <a:buChar char=""/>
              <a:defRPr/>
            </a:pPr>
            <a:r>
              <a:rPr lang="en-US" sz="1800">
                <a:latin typeface="Arial" charset="0"/>
                <a:ea typeface="+mn-ea"/>
              </a:rPr>
              <a:t>Nearly 20% of patients will require mechanical ventilatory support.</a:t>
            </a:r>
          </a:p>
          <a:p>
            <a:pPr lvl="1" fontAlgn="auto">
              <a:spcAft>
                <a:spcPts val="0"/>
              </a:spcAft>
              <a:buFont typeface="Wingdings 2" pitchFamily="18" charset="2"/>
              <a:buChar char=""/>
              <a:defRPr/>
            </a:pPr>
            <a:r>
              <a:rPr lang="en-US" sz="1800">
                <a:latin typeface="Arial" charset="0"/>
                <a:ea typeface="+mn-ea"/>
              </a:rPr>
              <a:t>Approximately 5% (200-400 per year) are patients who cannot be weaned off mechanical ventilation by natural means and will therefore require chronic mechanical ventilation.</a:t>
            </a: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pPr fontAlgn="auto">
              <a:spcAft>
                <a:spcPts val="0"/>
              </a:spcAft>
              <a:defRPr/>
            </a:pPr>
            <a:r>
              <a:rPr lang="en-US">
                <a:latin typeface="Arial" charset="0"/>
                <a:ea typeface="+mj-ea"/>
                <a:cs typeface="+mj-cs"/>
              </a:rPr>
              <a:t>Costs</a:t>
            </a:r>
          </a:p>
        </p:txBody>
      </p:sp>
      <p:sp>
        <p:nvSpPr>
          <p:cNvPr id="43010" name="Rectangle 3"/>
          <p:cNvSpPr>
            <a:spLocks noGrp="1" noChangeArrowheads="1"/>
          </p:cNvSpPr>
          <p:nvPr>
            <p:ph idx="1"/>
          </p:nvPr>
        </p:nvSpPr>
        <p:spPr/>
        <p:txBody>
          <a:bodyPr/>
          <a:lstStyle/>
          <a:p>
            <a:pPr fontAlgn="auto">
              <a:spcAft>
                <a:spcPts val="0"/>
              </a:spcAft>
              <a:buFont typeface="Wingdings 2" pitchFamily="18" charset="2"/>
              <a:buChar char=""/>
              <a:defRPr/>
            </a:pPr>
            <a:r>
              <a:rPr lang="en-US">
                <a:latin typeface="Arial" charset="0"/>
                <a:ea typeface="+mn-ea"/>
                <a:cs typeface="+mn-cs"/>
              </a:rPr>
              <a:t>Cost of procedure is $100,000.00</a:t>
            </a:r>
          </a:p>
          <a:p>
            <a:pPr lvl="1" fontAlgn="auto">
              <a:spcAft>
                <a:spcPts val="0"/>
              </a:spcAft>
              <a:buFont typeface="Wingdings 2" pitchFamily="18" charset="2"/>
              <a:buChar char=""/>
              <a:defRPr/>
            </a:pPr>
            <a:r>
              <a:rPr lang="en-US" sz="1800">
                <a:latin typeface="Arial" charset="0"/>
                <a:ea typeface="+mn-ea"/>
              </a:rPr>
              <a:t>Cost is covered by Medicare, Medicaid, and many private insurance companies</a:t>
            </a:r>
          </a:p>
          <a:p>
            <a:pPr lvl="1" fontAlgn="auto">
              <a:spcAft>
                <a:spcPts val="0"/>
              </a:spcAft>
              <a:buFont typeface="Wingdings 2" pitchFamily="18" charset="2"/>
              <a:buChar char=""/>
              <a:defRPr/>
            </a:pPr>
            <a:r>
              <a:rPr lang="en-US" sz="1800">
                <a:latin typeface="Arial" charset="0"/>
                <a:ea typeface="+mn-ea"/>
              </a:rPr>
              <a:t>This might actually be a cheaper alternative to mechanical ventilation, due to decreased cost of care</a:t>
            </a:r>
          </a:p>
          <a:p>
            <a:pPr fontAlgn="auto">
              <a:spcAft>
                <a:spcPts val="0"/>
              </a:spcAft>
              <a:buFont typeface="Wingdings 2" pitchFamily="18" charset="2"/>
              <a:buChar char=""/>
              <a:defRPr/>
            </a:pPr>
            <a:r>
              <a:rPr lang="en-US">
                <a:latin typeface="Arial" charset="0"/>
                <a:ea typeface="+mn-ea"/>
                <a:cs typeface="+mn-cs"/>
              </a:rPr>
              <a:t>Cost of device: $40,000-$50,000</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a:latin typeface="Arial" charset="0"/>
                <a:ea typeface="+mj-ea"/>
                <a:cs typeface="+mj-cs"/>
              </a:rPr>
              <a:t>Negative pressure ventilators</a:t>
            </a:r>
          </a:p>
        </p:txBody>
      </p:sp>
      <p:sp>
        <p:nvSpPr>
          <p:cNvPr id="16386" name="Content Placeholder 2"/>
          <p:cNvSpPr>
            <a:spLocks noGrp="1"/>
          </p:cNvSpPr>
          <p:nvPr>
            <p:ph idx="1"/>
          </p:nvPr>
        </p:nvSpPr>
        <p:spPr/>
        <p:txBody>
          <a:bodyPr>
            <a:normAutofit fontScale="92500" lnSpcReduction="10000"/>
          </a:bodyPr>
          <a:lstStyle/>
          <a:p>
            <a:pPr fontAlgn="auto">
              <a:spcAft>
                <a:spcPts val="0"/>
              </a:spcAft>
              <a:buFont typeface="Wingdings 2" pitchFamily="18" charset="2"/>
              <a:buChar char=""/>
              <a:defRPr/>
            </a:pPr>
            <a:r>
              <a:rPr lang="en-US" b="1">
                <a:latin typeface="Arial" charset="0"/>
                <a:ea typeface="+mn-ea"/>
                <a:cs typeface="+mn-cs"/>
              </a:rPr>
              <a:t>    They generate negative extrathoracic pressure. Negative pressure expands the thorax, producing a negative intra-alveolar pressure and consequent movement of air into the lungs.</a:t>
            </a:r>
          </a:p>
          <a:p>
            <a:pPr fontAlgn="auto">
              <a:spcAft>
                <a:spcPts val="0"/>
              </a:spcAft>
              <a:buFont typeface="Wingdings 2" pitchFamily="18" charset="2"/>
              <a:buChar char=""/>
              <a:defRPr/>
            </a:pPr>
            <a:r>
              <a:rPr lang="en-US" b="1">
                <a:latin typeface="Arial" charset="0"/>
                <a:ea typeface="+mn-ea"/>
                <a:cs typeface="+mn-cs"/>
              </a:rPr>
              <a:t>     Expiration is largely passive. </a:t>
            </a:r>
          </a:p>
          <a:p>
            <a:pPr fontAlgn="auto">
              <a:spcAft>
                <a:spcPts val="0"/>
              </a:spcAft>
              <a:buFont typeface="Wingdings 2" pitchFamily="18" charset="2"/>
              <a:buChar char=""/>
              <a:defRPr/>
            </a:pPr>
            <a:r>
              <a:rPr lang="en-US" b="1">
                <a:latin typeface="Arial" charset="0"/>
                <a:ea typeface="+mn-ea"/>
                <a:cs typeface="+mn-cs"/>
              </a:rPr>
              <a:t>     There are 3 different types </a:t>
            </a:r>
          </a:p>
          <a:p>
            <a:pPr fontAlgn="auto">
              <a:spcAft>
                <a:spcPts val="0"/>
              </a:spcAft>
              <a:buFont typeface="Wingdings 2" pitchFamily="18" charset="2"/>
              <a:buChar char=""/>
              <a:defRPr/>
            </a:pPr>
            <a:r>
              <a:rPr lang="en-US" b="1">
                <a:latin typeface="Arial" charset="0"/>
                <a:ea typeface="+mn-ea"/>
                <a:cs typeface="+mn-cs"/>
              </a:rPr>
              <a:t>    1)  iron lung</a:t>
            </a:r>
          </a:p>
          <a:p>
            <a:pPr fontAlgn="auto">
              <a:spcAft>
                <a:spcPts val="0"/>
              </a:spcAft>
              <a:buFont typeface="Wingdings 2" pitchFamily="18" charset="2"/>
              <a:buChar char=""/>
              <a:defRPr/>
            </a:pPr>
            <a:r>
              <a:rPr lang="en-US" b="1">
                <a:latin typeface="Arial" charset="0"/>
                <a:ea typeface="+mn-ea"/>
                <a:cs typeface="+mn-cs"/>
              </a:rPr>
              <a:t>     2) cuirass</a:t>
            </a:r>
          </a:p>
          <a:p>
            <a:pPr fontAlgn="auto">
              <a:spcAft>
                <a:spcPts val="0"/>
              </a:spcAft>
              <a:buFont typeface="Wingdings 2" pitchFamily="18" charset="2"/>
              <a:buChar char=""/>
              <a:defRPr/>
            </a:pPr>
            <a:r>
              <a:rPr lang="en-US" b="1">
                <a:latin typeface="Arial" charset="0"/>
                <a:ea typeface="+mn-ea"/>
                <a:cs typeface="+mn-cs"/>
              </a:rPr>
              <a:t>     3) body wrap</a:t>
            </a:r>
            <a:endParaRPr lang="en-US">
              <a:latin typeface="Arial" charset="0"/>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3"/>
          <p:cNvSpPr>
            <a:spLocks noGrp="1" noChangeArrowheads="1"/>
          </p:cNvSpPr>
          <p:nvPr>
            <p:ph type="body" sz="half" idx="1"/>
          </p:nvPr>
        </p:nvSpPr>
        <p:spPr>
          <a:xfrm>
            <a:off x="685800" y="4191000"/>
            <a:ext cx="8153400" cy="2438400"/>
          </a:xfrm>
        </p:spPr>
        <p:txBody>
          <a:bodyPr/>
          <a:lstStyle/>
          <a:p>
            <a:pPr fontAlgn="auto">
              <a:spcAft>
                <a:spcPts val="0"/>
              </a:spcAft>
              <a:buFontTx/>
              <a:buNone/>
              <a:defRPr/>
            </a:pPr>
            <a:r>
              <a:rPr lang="ja-JP" altLang="en-US" i="1">
                <a:latin typeface="Arial" charset="0"/>
                <a:ea typeface="+mn-ea"/>
                <a:cs typeface="+mn-cs"/>
              </a:rPr>
              <a:t>“</a:t>
            </a:r>
            <a:r>
              <a:rPr lang="en-US" altLang="ja-JP" i="1">
                <a:latin typeface="Arial" charset="0"/>
                <a:ea typeface="+mn-ea"/>
                <a:cs typeface="+mn-cs"/>
              </a:rPr>
              <a:t>[Phrenic pacing] is a drastic and dangerous procedure.  The risks are enormous.  Batteries fail.  The procedure frees you from the ventilator, but the outcome can be fatal.</a:t>
            </a:r>
            <a:r>
              <a:rPr lang="ja-JP" altLang="en-US" i="1">
                <a:latin typeface="Arial" charset="0"/>
                <a:ea typeface="+mn-ea"/>
                <a:cs typeface="+mn-cs"/>
              </a:rPr>
              <a:t>”</a:t>
            </a:r>
            <a:r>
              <a:rPr lang="en-US" altLang="ja-JP" i="1">
                <a:latin typeface="Arial" charset="0"/>
                <a:ea typeface="+mn-ea"/>
                <a:cs typeface="+mn-cs"/>
              </a:rPr>
              <a:t> </a:t>
            </a:r>
          </a:p>
          <a:p>
            <a:pPr fontAlgn="auto">
              <a:spcAft>
                <a:spcPts val="0"/>
              </a:spcAft>
              <a:buFontTx/>
              <a:buNone/>
              <a:defRPr/>
            </a:pPr>
            <a:r>
              <a:rPr lang="en-US" i="1">
                <a:latin typeface="Arial" charset="0"/>
                <a:ea typeface="+mn-ea"/>
                <a:cs typeface="+mn-cs"/>
              </a:rPr>
              <a:t>			</a:t>
            </a:r>
            <a:r>
              <a:rPr lang="en-US">
                <a:solidFill>
                  <a:schemeClr val="bg2"/>
                </a:solidFill>
                <a:latin typeface="Arial" charset="0"/>
                <a:ea typeface="+mn-ea"/>
                <a:cs typeface="+mn-cs"/>
              </a:rPr>
              <a:t>- Christopher Reeves. </a:t>
            </a:r>
            <a:r>
              <a:rPr lang="en-US" i="1">
                <a:solidFill>
                  <a:schemeClr val="bg2"/>
                </a:solidFill>
                <a:latin typeface="Arial" charset="0"/>
                <a:ea typeface="+mn-ea"/>
                <a:cs typeface="+mn-cs"/>
              </a:rPr>
              <a:t>Still Me</a:t>
            </a:r>
          </a:p>
        </p:txBody>
      </p:sp>
      <p:pic>
        <p:nvPicPr>
          <p:cNvPr id="31746" name="Picture 4" descr="reeve"/>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2743200" y="457200"/>
            <a:ext cx="3746500" cy="3556000"/>
          </a:xfr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normAutofit/>
          </a:bodyPr>
          <a:lstStyle/>
          <a:p>
            <a:pPr fontAlgn="auto">
              <a:spcAft>
                <a:spcPts val="0"/>
              </a:spcAft>
              <a:defRPr/>
            </a:pPr>
            <a:r>
              <a:rPr lang="en-US" sz="3200">
                <a:latin typeface="Arial" charset="0"/>
                <a:ea typeface="+mj-ea"/>
                <a:cs typeface="+mj-cs"/>
              </a:rPr>
              <a:t>Laproscopic Phrenic Nerve Pacing Technology</a:t>
            </a:r>
          </a:p>
        </p:txBody>
      </p:sp>
      <p:sp>
        <p:nvSpPr>
          <p:cNvPr id="45058" name="Rectangle 3"/>
          <p:cNvSpPr>
            <a:spLocks noGrp="1" noChangeArrowheads="1"/>
          </p:cNvSpPr>
          <p:nvPr>
            <p:ph idx="1"/>
          </p:nvPr>
        </p:nvSpPr>
        <p:spPr/>
        <p:txBody>
          <a:bodyPr>
            <a:normAutofit lnSpcReduction="10000"/>
          </a:bodyPr>
          <a:lstStyle/>
          <a:p>
            <a:pPr fontAlgn="auto">
              <a:spcAft>
                <a:spcPts val="0"/>
              </a:spcAft>
              <a:buFontTx/>
              <a:buNone/>
              <a:defRPr/>
            </a:pPr>
            <a:r>
              <a:rPr lang="en-US">
                <a:latin typeface="Arial" charset="0"/>
                <a:ea typeface="+mn-ea"/>
                <a:cs typeface="+mn-cs"/>
              </a:rPr>
              <a:t>	Developed by Case Western Reserve University bio-medical engineers and physician researchers</a:t>
            </a:r>
          </a:p>
          <a:p>
            <a:pPr fontAlgn="auto">
              <a:spcAft>
                <a:spcPts val="0"/>
              </a:spcAft>
              <a:buFontTx/>
              <a:buNone/>
              <a:defRPr/>
            </a:pPr>
            <a:endParaRPr lang="en-US">
              <a:latin typeface="Arial" charset="0"/>
              <a:ea typeface="+mn-ea"/>
              <a:cs typeface="+mn-cs"/>
            </a:endParaRPr>
          </a:p>
          <a:p>
            <a:pPr fontAlgn="auto">
              <a:spcAft>
                <a:spcPts val="0"/>
              </a:spcAft>
              <a:buFontTx/>
              <a:buNone/>
              <a:defRPr/>
            </a:pPr>
            <a:r>
              <a:rPr lang="en-US">
                <a:latin typeface="Arial" charset="0"/>
                <a:ea typeface="+mn-ea"/>
                <a:cs typeface="+mn-cs"/>
              </a:rPr>
              <a:t>	The new laproscopic diaphragm pacing is a much less invasive, outpatient procedure.  Instead of stimulating the phrenic nerve in the neck region, the electrodes are connected to the motor points of the diaphragm. This offers many benefits over the current phrenic nerve pacing, including lowered costs and decreased risks. </a:t>
            </a: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pPr fontAlgn="auto">
              <a:spcAft>
                <a:spcPts val="0"/>
              </a:spcAft>
              <a:defRPr/>
            </a:pPr>
            <a:r>
              <a:rPr lang="en-US">
                <a:latin typeface="Arial" charset="0"/>
                <a:ea typeface="+mj-ea"/>
                <a:cs typeface="+mj-cs"/>
              </a:rPr>
              <a:t>Criteria for Eligibility </a:t>
            </a:r>
          </a:p>
        </p:txBody>
      </p:sp>
      <p:sp>
        <p:nvSpPr>
          <p:cNvPr id="46082" name="Rectangle 3"/>
          <p:cNvSpPr>
            <a:spLocks noGrp="1" noChangeArrowheads="1"/>
          </p:cNvSpPr>
          <p:nvPr>
            <p:ph idx="1"/>
          </p:nvPr>
        </p:nvSpPr>
        <p:spPr/>
        <p:txBody>
          <a:bodyPr>
            <a:normAutofit lnSpcReduction="10000"/>
          </a:bodyPr>
          <a:lstStyle/>
          <a:p>
            <a:pPr fontAlgn="auto">
              <a:spcAft>
                <a:spcPts val="0"/>
              </a:spcAft>
              <a:buFontTx/>
              <a:buNone/>
              <a:defRPr/>
            </a:pPr>
            <a:r>
              <a:rPr lang="en-US">
                <a:latin typeface="Arial" charset="0"/>
                <a:ea typeface="+mn-ea"/>
                <a:cs typeface="+mn-cs"/>
              </a:rPr>
              <a:t> </a:t>
            </a:r>
          </a:p>
          <a:p>
            <a:pPr fontAlgn="auto">
              <a:spcAft>
                <a:spcPts val="0"/>
              </a:spcAft>
              <a:buFont typeface="Wingdings 2" pitchFamily="18" charset="2"/>
              <a:buChar char=""/>
              <a:defRPr/>
            </a:pPr>
            <a:r>
              <a:rPr lang="en-US">
                <a:latin typeface="Arial" charset="0"/>
                <a:ea typeface="+mn-ea"/>
                <a:cs typeface="+mn-cs"/>
              </a:rPr>
              <a:t>Respiratory failure for the past six months that requires chronic mechanical ventilatory support.</a:t>
            </a:r>
          </a:p>
          <a:p>
            <a:pPr fontAlgn="auto">
              <a:spcAft>
                <a:spcPts val="0"/>
              </a:spcAft>
              <a:buFont typeface="Wingdings 2" pitchFamily="18" charset="2"/>
              <a:buChar char=""/>
              <a:defRPr/>
            </a:pPr>
            <a:r>
              <a:rPr lang="en-US">
                <a:latin typeface="Arial" charset="0"/>
                <a:ea typeface="+mn-ea"/>
                <a:cs typeface="+mn-cs"/>
              </a:rPr>
              <a:t>Failure of vigorous attempts to wean from ventilatory support.</a:t>
            </a:r>
          </a:p>
          <a:p>
            <a:pPr fontAlgn="auto">
              <a:spcAft>
                <a:spcPts val="0"/>
              </a:spcAft>
              <a:buFont typeface="Wingdings 2" pitchFamily="18" charset="2"/>
              <a:buChar char=""/>
              <a:defRPr/>
            </a:pPr>
            <a:r>
              <a:rPr lang="en-US">
                <a:latin typeface="Arial" charset="0"/>
                <a:ea typeface="+mn-ea"/>
                <a:cs typeface="+mn-cs"/>
              </a:rPr>
              <a:t>Normal bilateral phrenic nerve function is required.</a:t>
            </a:r>
          </a:p>
          <a:p>
            <a:pPr fontAlgn="auto">
              <a:spcAft>
                <a:spcPts val="0"/>
              </a:spcAft>
              <a:buFont typeface="Wingdings 2" pitchFamily="18" charset="2"/>
              <a:buChar char=""/>
              <a:defRPr/>
            </a:pPr>
            <a:r>
              <a:rPr lang="en-US">
                <a:latin typeface="Arial" charset="0"/>
                <a:ea typeface="+mn-ea"/>
                <a:cs typeface="+mn-cs"/>
              </a:rPr>
              <a:t>No active cardiovascular disease, no active lung disease, no active brain disease, no significant scoliosis, no chest wall deformity, no obesity.</a:t>
            </a:r>
          </a:p>
          <a:p>
            <a:pPr fontAlgn="auto">
              <a:spcAft>
                <a:spcPts val="0"/>
              </a:spcAft>
              <a:buFont typeface="Wingdings 2" pitchFamily="18" charset="2"/>
              <a:buChar char=""/>
              <a:defRPr/>
            </a:pPr>
            <a:endParaRPr lang="en-US">
              <a:latin typeface="Arial" charset="0"/>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pPr fontAlgn="auto">
              <a:spcAft>
                <a:spcPts val="0"/>
              </a:spcAft>
              <a:defRPr/>
            </a:pPr>
            <a:r>
              <a:rPr lang="en-US">
                <a:latin typeface="Arial" charset="0"/>
                <a:ea typeface="+mj-ea"/>
                <a:cs typeface="+mj-cs"/>
              </a:rPr>
              <a:t>Procedure Part I - Implantation</a:t>
            </a:r>
          </a:p>
        </p:txBody>
      </p:sp>
      <p:sp>
        <p:nvSpPr>
          <p:cNvPr id="47106" name="Rectangle 3"/>
          <p:cNvSpPr>
            <a:spLocks noGrp="1" noChangeArrowheads="1"/>
          </p:cNvSpPr>
          <p:nvPr>
            <p:ph idx="1"/>
          </p:nvPr>
        </p:nvSpPr>
        <p:spPr/>
        <p:txBody>
          <a:bodyPr>
            <a:normAutofit fontScale="92500"/>
          </a:bodyPr>
          <a:lstStyle/>
          <a:p>
            <a:pPr marL="419100" indent="-419100" fontAlgn="auto">
              <a:spcAft>
                <a:spcPts val="0"/>
              </a:spcAft>
              <a:buFontTx/>
              <a:buAutoNum type="arabicPeriod"/>
              <a:defRPr/>
            </a:pPr>
            <a:r>
              <a:rPr lang="en-US">
                <a:latin typeface="Arial" charset="0"/>
                <a:ea typeface="+mn-ea"/>
                <a:cs typeface="+mn-cs"/>
              </a:rPr>
              <a:t>Wires are threaded through four small incisions </a:t>
            </a:r>
          </a:p>
          <a:p>
            <a:pPr marL="419100" indent="-419100" fontAlgn="auto">
              <a:spcAft>
                <a:spcPts val="0"/>
              </a:spcAft>
              <a:buFontTx/>
              <a:buAutoNum type="arabicPeriod"/>
              <a:defRPr/>
            </a:pPr>
            <a:r>
              <a:rPr lang="en-US">
                <a:latin typeface="Arial" charset="0"/>
                <a:ea typeface="+mn-ea"/>
                <a:cs typeface="+mn-cs"/>
              </a:rPr>
              <a:t>These wires connect 4 electrodes directly onto the diaphragm.  The electrodes are not placed directly onto the phrenic nerve.  </a:t>
            </a:r>
          </a:p>
          <a:p>
            <a:pPr marL="419100" indent="-419100" fontAlgn="auto">
              <a:spcAft>
                <a:spcPts val="0"/>
              </a:spcAft>
              <a:buFontTx/>
              <a:buNone/>
              <a:defRPr/>
            </a:pPr>
            <a:r>
              <a:rPr lang="en-US">
                <a:latin typeface="Arial" charset="0"/>
                <a:ea typeface="+mn-ea"/>
                <a:cs typeface="+mn-cs"/>
              </a:rPr>
              <a:t> 3.  stainless steel electrodes are placed on each motor point of the diaphragm, using a specially designed delivery device that allows for the insertion of the electrodes in the same plane as the diaphragm.  (The motor point is the place at which the phrenic nerve attaches to the diaphragm in order to cause movement.) </a:t>
            </a:r>
          </a:p>
          <a:p>
            <a:pPr marL="419100" indent="-419100" fontAlgn="auto">
              <a:spcAft>
                <a:spcPts val="0"/>
              </a:spcAft>
              <a:buFont typeface="Wingdings 2" pitchFamily="18" charset="2"/>
              <a:buChar char=""/>
              <a:defRPr/>
            </a:pPr>
            <a:endParaRPr lang="en-US">
              <a:latin typeface="Arial" charset="0"/>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pPr fontAlgn="auto">
              <a:spcAft>
                <a:spcPts val="0"/>
              </a:spcAft>
              <a:defRPr/>
            </a:pPr>
            <a:r>
              <a:rPr lang="en-US">
                <a:latin typeface="Arial" charset="0"/>
                <a:ea typeface="+mj-ea"/>
                <a:cs typeface="+mj-cs"/>
              </a:rPr>
              <a:t>Implantation (cont.)</a:t>
            </a:r>
          </a:p>
        </p:txBody>
      </p:sp>
      <p:sp>
        <p:nvSpPr>
          <p:cNvPr id="48130" name="Rectangle 3"/>
          <p:cNvSpPr>
            <a:spLocks noGrp="1" noChangeArrowheads="1"/>
          </p:cNvSpPr>
          <p:nvPr>
            <p:ph idx="1"/>
          </p:nvPr>
        </p:nvSpPr>
        <p:spPr>
          <a:xfrm>
            <a:off x="685800" y="1600200"/>
            <a:ext cx="7772400" cy="4876800"/>
          </a:xfrm>
        </p:spPr>
        <p:txBody>
          <a:bodyPr/>
          <a:lstStyle/>
          <a:p>
            <a:pPr marL="419100" indent="-419100" fontAlgn="auto">
              <a:spcAft>
                <a:spcPts val="0"/>
              </a:spcAft>
              <a:buFontTx/>
              <a:buAutoNum type="arabicPeriod" startAt="4"/>
              <a:defRPr/>
            </a:pPr>
            <a:r>
              <a:rPr lang="en-US">
                <a:latin typeface="Arial" charset="0"/>
                <a:ea typeface="+mn-ea"/>
                <a:cs typeface="+mn-cs"/>
              </a:rPr>
              <a:t>A laparoscope and a previously designed mapping procedure is used to determine exactly where on the diaphragm these motor points are.</a:t>
            </a:r>
          </a:p>
          <a:p>
            <a:pPr marL="419100" indent="-419100" fontAlgn="auto">
              <a:spcAft>
                <a:spcPts val="0"/>
              </a:spcAft>
              <a:buFontTx/>
              <a:buAutoNum type="arabicPeriod" startAt="4"/>
              <a:defRPr/>
            </a:pPr>
            <a:r>
              <a:rPr lang="en-US">
                <a:latin typeface="Arial" charset="0"/>
                <a:ea typeface="+mn-ea"/>
                <a:cs typeface="+mn-cs"/>
              </a:rPr>
              <a:t>The wires are brought out of the body and connected to an external battery/control that automatically sends mild currents to the electrodes inducing a natural breath.  This battery is replaced every week.</a:t>
            </a:r>
          </a:p>
          <a:p>
            <a:pPr marL="419100" indent="-419100" fontAlgn="auto">
              <a:spcAft>
                <a:spcPts val="0"/>
              </a:spcAft>
              <a:buFontTx/>
              <a:buNone/>
              <a:defRPr/>
            </a:pPr>
            <a:endParaRPr lang="en-US">
              <a:latin typeface="Arial" charset="0"/>
              <a:ea typeface="+mn-ea"/>
              <a:cs typeface="+mn-cs"/>
            </a:endParaRPr>
          </a:p>
          <a:p>
            <a:pPr marL="419100" indent="-419100" fontAlgn="auto">
              <a:spcAft>
                <a:spcPts val="0"/>
              </a:spcAft>
              <a:buFont typeface="Wingdings 2" pitchFamily="18" charset="2"/>
              <a:buChar char=""/>
              <a:defRPr/>
            </a:pPr>
            <a:r>
              <a:rPr lang="en-US">
                <a:latin typeface="Arial" charset="0"/>
                <a:ea typeface="+mn-ea"/>
                <a:cs typeface="+mn-cs"/>
              </a:rPr>
              <a:t>Breathing is induced 12 times per minute.  This is normal breathing rate.</a:t>
            </a:r>
          </a:p>
          <a:p>
            <a:pPr marL="419100" indent="-419100" fontAlgn="auto">
              <a:spcAft>
                <a:spcPts val="0"/>
              </a:spcAft>
              <a:buFont typeface="Wingdings 2" pitchFamily="18" charset="2"/>
              <a:buChar char=""/>
              <a:defRPr/>
            </a:pPr>
            <a:r>
              <a:rPr lang="en-US">
                <a:latin typeface="Arial" charset="0"/>
                <a:ea typeface="+mn-ea"/>
                <a:cs typeface="+mn-cs"/>
              </a:rPr>
              <a:t>This procedure is done on an outpatient basis.</a:t>
            </a:r>
          </a:p>
          <a:p>
            <a:pPr marL="419100" indent="-419100" fontAlgn="auto">
              <a:spcAft>
                <a:spcPts val="0"/>
              </a:spcAft>
              <a:buFont typeface="Wingdings 2" pitchFamily="18" charset="2"/>
              <a:buChar char=""/>
              <a:defRPr/>
            </a:pPr>
            <a:r>
              <a:rPr lang="en-US">
                <a:latin typeface="Arial" charset="0"/>
                <a:ea typeface="+mn-ea"/>
                <a:cs typeface="+mn-cs"/>
              </a:rPr>
              <a:t>Similarly to the current procedure, the patient</a:t>
            </a:r>
            <a:r>
              <a:rPr lang="ja-JP" altLang="en-US">
                <a:latin typeface="Arial" charset="0"/>
                <a:ea typeface="+mn-ea"/>
                <a:cs typeface="+mn-cs"/>
              </a:rPr>
              <a:t>’</a:t>
            </a:r>
            <a:r>
              <a:rPr lang="en-US" altLang="ja-JP">
                <a:latin typeface="Arial" charset="0"/>
                <a:ea typeface="+mn-ea"/>
                <a:cs typeface="+mn-cs"/>
              </a:rPr>
              <a:t>s diaphragm requires conditioning.</a:t>
            </a:r>
          </a:p>
          <a:p>
            <a:pPr marL="419100" indent="-419100" fontAlgn="auto">
              <a:spcAft>
                <a:spcPts val="0"/>
              </a:spcAft>
              <a:buFont typeface="Wingdings 2" pitchFamily="18" charset="2"/>
              <a:buChar char=""/>
              <a:defRPr/>
            </a:pPr>
            <a:endParaRPr lang="en-US">
              <a:latin typeface="Arial" charset="0"/>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pPr fontAlgn="auto">
              <a:spcAft>
                <a:spcPts val="0"/>
              </a:spcAft>
              <a:defRPr/>
            </a:pPr>
            <a:r>
              <a:rPr lang="en-US" sz="3200">
                <a:latin typeface="Arial" charset="0"/>
                <a:ea typeface="+mj-ea"/>
                <a:cs typeface="+mj-cs"/>
              </a:rPr>
              <a:t>Benefits of Laporoscopic Phrenic Nerve Pacing </a:t>
            </a:r>
          </a:p>
        </p:txBody>
      </p:sp>
      <p:sp>
        <p:nvSpPr>
          <p:cNvPr id="49154" name="Rectangle 3"/>
          <p:cNvSpPr>
            <a:spLocks noGrp="1" noChangeArrowheads="1"/>
          </p:cNvSpPr>
          <p:nvPr>
            <p:ph idx="1"/>
          </p:nvPr>
        </p:nvSpPr>
        <p:spPr/>
        <p:txBody>
          <a:bodyPr/>
          <a:lstStyle/>
          <a:p>
            <a:pPr fontAlgn="auto">
              <a:spcAft>
                <a:spcPts val="0"/>
              </a:spcAft>
              <a:buFont typeface="Wingdings 2" pitchFamily="18" charset="2"/>
              <a:buChar char=""/>
              <a:defRPr/>
            </a:pPr>
            <a:r>
              <a:rPr lang="en-US">
                <a:latin typeface="Arial" charset="0"/>
                <a:ea typeface="+mn-ea"/>
                <a:cs typeface="+mn-cs"/>
              </a:rPr>
              <a:t>Decreased cost ($10,000.00 vs $100,000.00)</a:t>
            </a:r>
          </a:p>
          <a:p>
            <a:pPr fontAlgn="auto">
              <a:spcAft>
                <a:spcPts val="0"/>
              </a:spcAft>
              <a:buFont typeface="Wingdings 2" pitchFamily="18" charset="2"/>
              <a:buChar char=""/>
              <a:defRPr/>
            </a:pPr>
            <a:r>
              <a:rPr lang="en-US">
                <a:latin typeface="Arial" charset="0"/>
                <a:ea typeface="+mn-ea"/>
                <a:cs typeface="+mn-cs"/>
              </a:rPr>
              <a:t>Much less invasive procedure.</a:t>
            </a:r>
          </a:p>
          <a:p>
            <a:pPr fontAlgn="auto">
              <a:spcAft>
                <a:spcPts val="0"/>
              </a:spcAft>
              <a:buFont typeface="Wingdings 2" pitchFamily="18" charset="2"/>
              <a:buChar char=""/>
              <a:defRPr/>
            </a:pPr>
            <a:r>
              <a:rPr lang="en-US">
                <a:latin typeface="Arial" charset="0"/>
                <a:ea typeface="+mn-ea"/>
                <a:cs typeface="+mn-cs"/>
              </a:rPr>
              <a:t>Decreased risk-Direct stimulation of the phrenic nerve may damage the nerve.  Laporoscopic phrenic nerve pacing does not place the electrodes in direct contact with the phrenic nerve.</a:t>
            </a:r>
          </a:p>
          <a:p>
            <a:pPr fontAlgn="auto">
              <a:spcAft>
                <a:spcPts val="0"/>
              </a:spcAft>
              <a:buFont typeface="Wingdings 2" pitchFamily="18" charset="2"/>
              <a:buChar char=""/>
              <a:defRPr/>
            </a:pPr>
            <a:r>
              <a:rPr lang="en-US">
                <a:latin typeface="Arial" charset="0"/>
                <a:ea typeface="+mn-ea"/>
                <a:cs typeface="+mn-cs"/>
              </a:rPr>
              <a:t>Less risk of infection because of smaller incisions.</a:t>
            </a:r>
          </a:p>
          <a:p>
            <a:pPr fontAlgn="auto">
              <a:spcAft>
                <a:spcPts val="0"/>
              </a:spcAft>
              <a:buFont typeface="Wingdings 2" pitchFamily="18" charset="2"/>
              <a:buChar char=""/>
              <a:defRPr/>
            </a:pPr>
            <a:endParaRPr lang="en-US">
              <a:latin typeface="Arial" charset="0"/>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pPr fontAlgn="auto">
              <a:spcAft>
                <a:spcPts val="0"/>
              </a:spcAft>
              <a:defRPr/>
            </a:pPr>
            <a:r>
              <a:rPr lang="en-US">
                <a:latin typeface="Arial" charset="0"/>
                <a:ea typeface="+mj-ea"/>
                <a:cs typeface="+mj-cs"/>
              </a:rPr>
              <a:t>The Future</a:t>
            </a:r>
          </a:p>
        </p:txBody>
      </p:sp>
      <p:sp>
        <p:nvSpPr>
          <p:cNvPr id="50178" name="Rectangle 3"/>
          <p:cNvSpPr>
            <a:spLocks noGrp="1" noChangeArrowheads="1"/>
          </p:cNvSpPr>
          <p:nvPr>
            <p:ph idx="1"/>
          </p:nvPr>
        </p:nvSpPr>
        <p:spPr/>
        <p:txBody>
          <a:bodyPr>
            <a:normAutofit fontScale="92500" lnSpcReduction="10000"/>
          </a:bodyPr>
          <a:lstStyle/>
          <a:p>
            <a:pPr fontAlgn="auto">
              <a:lnSpc>
                <a:spcPct val="90000"/>
              </a:lnSpc>
              <a:spcAft>
                <a:spcPts val="0"/>
              </a:spcAft>
              <a:buFont typeface="Wingdings 2" pitchFamily="18" charset="2"/>
              <a:buChar char=""/>
              <a:defRPr/>
            </a:pPr>
            <a:r>
              <a:rPr lang="en-US">
                <a:latin typeface="Arial" charset="0"/>
                <a:ea typeface="+mn-ea"/>
                <a:cs typeface="+mn-cs"/>
              </a:rPr>
              <a:t>The enhanced ability for the pacemaker to respond automatically to the body based on physiological signals.  For example during speech vs. during relaxation.</a:t>
            </a:r>
          </a:p>
          <a:p>
            <a:pPr fontAlgn="auto">
              <a:lnSpc>
                <a:spcPct val="90000"/>
              </a:lnSpc>
              <a:spcAft>
                <a:spcPts val="0"/>
              </a:spcAft>
              <a:buFont typeface="Wingdings 2" pitchFamily="18" charset="2"/>
              <a:buChar char=""/>
              <a:defRPr/>
            </a:pPr>
            <a:r>
              <a:rPr lang="en-US">
                <a:latin typeface="Arial" charset="0"/>
                <a:ea typeface="+mn-ea"/>
                <a:cs typeface="+mn-cs"/>
              </a:rPr>
              <a:t>Internalize the entire device thereby reducing susceptibility to infection.</a:t>
            </a:r>
          </a:p>
          <a:p>
            <a:pPr lvl="1" fontAlgn="auto">
              <a:lnSpc>
                <a:spcPct val="90000"/>
              </a:lnSpc>
              <a:spcAft>
                <a:spcPts val="0"/>
              </a:spcAft>
              <a:buFont typeface="Wingdings 2" pitchFamily="18" charset="2"/>
              <a:buChar char=""/>
              <a:defRPr/>
            </a:pPr>
            <a:r>
              <a:rPr lang="en-US" sz="1800">
                <a:latin typeface="Arial" charset="0"/>
                <a:ea typeface="+mn-ea"/>
              </a:rPr>
              <a:t>With use of a battery that can be recharged through the skin.</a:t>
            </a:r>
          </a:p>
          <a:p>
            <a:pPr lvl="1" fontAlgn="auto">
              <a:lnSpc>
                <a:spcPct val="90000"/>
              </a:lnSpc>
              <a:spcAft>
                <a:spcPts val="0"/>
              </a:spcAft>
              <a:buFont typeface="Wingdings 2" pitchFamily="18" charset="2"/>
              <a:buChar char=""/>
              <a:defRPr/>
            </a:pPr>
            <a:r>
              <a:rPr lang="en-US" sz="1800">
                <a:latin typeface="Arial" charset="0"/>
                <a:ea typeface="+mn-ea"/>
              </a:rPr>
              <a:t>With a battery that can continue without the need to be recharged for a minimum of ten years.</a:t>
            </a:r>
          </a:p>
          <a:p>
            <a:pPr fontAlgn="auto">
              <a:lnSpc>
                <a:spcPct val="90000"/>
              </a:lnSpc>
              <a:spcAft>
                <a:spcPts val="0"/>
              </a:spcAft>
              <a:buFont typeface="Wingdings 2" pitchFamily="18" charset="2"/>
              <a:buChar char=""/>
              <a:defRPr/>
            </a:pPr>
            <a:r>
              <a:rPr lang="en-US">
                <a:latin typeface="Arial" charset="0"/>
                <a:ea typeface="+mn-ea"/>
                <a:cs typeface="+mn-cs"/>
              </a:rPr>
              <a:t>Perhaps with the arising benefits of stem cell technology to regenerate damaged nerves or tissues, the phrenic nerve pacemaker will be made available to patients who are currently considered ineligible for this device due to extensive phrenic nerve damage.</a:t>
            </a: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fontAlgn="auto">
              <a:spcAft>
                <a:spcPts val="0"/>
              </a:spcAft>
              <a:defRPr/>
            </a:pPr>
            <a:endParaRPr lang="en-IN" dirty="0" smtClean="0">
              <a:ea typeface="+mj-ea"/>
              <a:cs typeface="+mj-cs"/>
            </a:endParaRPr>
          </a:p>
        </p:txBody>
      </p:sp>
      <p:sp>
        <p:nvSpPr>
          <p:cNvPr id="51201" name="Rectangle 3"/>
          <p:cNvSpPr>
            <a:spLocks noGrp="1" noChangeArrowheads="1"/>
          </p:cNvSpPr>
          <p:nvPr>
            <p:ph idx="1"/>
          </p:nvPr>
        </p:nvSpPr>
        <p:spPr/>
        <p:txBody>
          <a:bodyPr/>
          <a:lstStyle/>
          <a:p>
            <a:pPr fontAlgn="auto">
              <a:spcAft>
                <a:spcPts val="0"/>
              </a:spcAft>
              <a:buFontTx/>
              <a:buNone/>
              <a:defRPr/>
            </a:pPr>
            <a:r>
              <a:rPr lang="en-US" sz="7200" b="1">
                <a:latin typeface="Arial" charset="0"/>
                <a:ea typeface="+mn-ea"/>
                <a:cs typeface="+mn-cs"/>
              </a:rPr>
              <a:t>      Thank you</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ea typeface="+mj-ea"/>
                <a:cs typeface="+mj-cs"/>
              </a:rPr>
              <a:t>The iron lung</a:t>
            </a:r>
            <a:endParaRPr lang="en-IN" dirty="0">
              <a:ea typeface="+mj-ea"/>
              <a:cs typeface="+mj-cs"/>
            </a:endParaRPr>
          </a:p>
        </p:txBody>
      </p:sp>
      <p:sp>
        <p:nvSpPr>
          <p:cNvPr id="17410" name="Content Placeholder 2"/>
          <p:cNvSpPr>
            <a:spLocks noGrp="1"/>
          </p:cNvSpPr>
          <p:nvPr>
            <p:ph idx="1"/>
          </p:nvPr>
        </p:nvSpPr>
        <p:spPr/>
        <p:txBody>
          <a:bodyPr/>
          <a:lstStyle/>
          <a:p>
            <a:pPr fontAlgn="auto">
              <a:spcAft>
                <a:spcPts val="0"/>
              </a:spcAft>
              <a:buFont typeface="Wingdings 2" pitchFamily="18" charset="2"/>
              <a:buChar char=""/>
              <a:defRPr/>
            </a:pPr>
            <a:r>
              <a:rPr lang="en-US" b="1">
                <a:latin typeface="Arial" charset="0"/>
                <a:ea typeface="+mn-ea"/>
                <a:cs typeface="+mn-cs"/>
              </a:rPr>
              <a:t>    large metal cylinder with flexible diaphragm operated by a piston rod at the distal end.</a:t>
            </a:r>
          </a:p>
          <a:p>
            <a:pPr fontAlgn="auto">
              <a:spcAft>
                <a:spcPts val="0"/>
              </a:spcAft>
              <a:buFont typeface="Wingdings 2" pitchFamily="18" charset="2"/>
              <a:buChar char=""/>
              <a:defRPr/>
            </a:pPr>
            <a:r>
              <a:rPr lang="en-US" b="1">
                <a:latin typeface="Arial" charset="0"/>
                <a:ea typeface="+mn-ea"/>
                <a:cs typeface="+mn-cs"/>
              </a:rPr>
              <a:t>    develops intra-tank pressure of up to -25 to -30 cmH2O and a respiratory rate between 10 and 30 breaths per minute.</a:t>
            </a:r>
          </a:p>
          <a:p>
            <a:pPr fontAlgn="auto">
              <a:spcAft>
                <a:spcPts val="0"/>
              </a:spcAft>
              <a:buFont typeface="Wingdings 2" pitchFamily="18" charset="2"/>
              <a:buChar char=""/>
              <a:defRPr/>
            </a:pPr>
            <a:r>
              <a:rPr lang="en-US" b="1">
                <a:latin typeface="Arial" charset="0"/>
                <a:ea typeface="+mn-ea"/>
                <a:cs typeface="+mn-cs"/>
              </a:rPr>
              <a:t>    most effective means of negative pressure ventilatory support, but it is quite large and is very uncomfortable for many patients.</a:t>
            </a:r>
            <a:endParaRPr lang="en-US">
              <a:latin typeface="Arial" charset="0"/>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a:latin typeface="Arial" charset="0"/>
                <a:ea typeface="+mj-ea"/>
                <a:cs typeface="+mj-cs"/>
              </a:rPr>
              <a:t>The cuirass ventilator</a:t>
            </a:r>
          </a:p>
        </p:txBody>
      </p:sp>
      <p:sp>
        <p:nvSpPr>
          <p:cNvPr id="18434" name="Content Placeholder 2"/>
          <p:cNvSpPr>
            <a:spLocks noGrp="1"/>
          </p:cNvSpPr>
          <p:nvPr>
            <p:ph idx="1"/>
          </p:nvPr>
        </p:nvSpPr>
        <p:spPr/>
        <p:txBody>
          <a:bodyPr>
            <a:normAutofit fontScale="92500"/>
          </a:bodyPr>
          <a:lstStyle/>
          <a:p>
            <a:pPr fontAlgn="auto">
              <a:spcAft>
                <a:spcPts val="0"/>
              </a:spcAft>
              <a:buFont typeface="Wingdings 2" pitchFamily="18" charset="2"/>
              <a:buChar char=""/>
              <a:defRPr/>
            </a:pPr>
            <a:r>
              <a:rPr lang="en-US" b="1">
                <a:latin typeface="Arial" charset="0"/>
                <a:ea typeface="+mn-ea"/>
                <a:cs typeface="+mn-cs"/>
              </a:rPr>
              <a:t>consists of a rigid shell of either reinforced plastic or fiberglass which extend from the symphysis pubis to the suprasternal notch. sealed to the chest and abdominal walls with a flexible rubber diaphragm.</a:t>
            </a:r>
          </a:p>
          <a:p>
            <a:pPr fontAlgn="auto">
              <a:spcAft>
                <a:spcPts val="0"/>
              </a:spcAft>
              <a:buFont typeface="Wingdings 2" pitchFamily="18" charset="2"/>
              <a:buChar char=""/>
              <a:defRPr/>
            </a:pPr>
            <a:r>
              <a:rPr lang="en-US" b="1">
                <a:latin typeface="Arial" charset="0"/>
                <a:ea typeface="+mn-ea"/>
                <a:cs typeface="+mn-cs"/>
              </a:rPr>
              <a:t>patient can be ventilated in either the sitting or supine position, therefore least confining of the negative pressure ventilators. </a:t>
            </a:r>
          </a:p>
          <a:p>
            <a:pPr fontAlgn="auto">
              <a:spcAft>
                <a:spcPts val="0"/>
              </a:spcAft>
              <a:buFont typeface="Wingdings 2" pitchFamily="18" charset="2"/>
              <a:buChar char=""/>
              <a:defRPr/>
            </a:pPr>
            <a:r>
              <a:rPr lang="en-US" b="1">
                <a:latin typeface="Arial" charset="0"/>
                <a:ea typeface="+mn-ea"/>
                <a:cs typeface="+mn-cs"/>
              </a:rPr>
              <a:t> Due to the small tidal volumes  not capable of providing complete ventilatory support in apneic patients.</a:t>
            </a:r>
            <a:endParaRPr lang="en-US">
              <a:latin typeface="Arial" charset="0"/>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a:latin typeface="Arial" charset="0"/>
                <a:ea typeface="+mj-ea"/>
                <a:cs typeface="+mj-cs"/>
              </a:rPr>
              <a:t>The body wrap</a:t>
            </a:r>
          </a:p>
        </p:txBody>
      </p:sp>
      <p:sp>
        <p:nvSpPr>
          <p:cNvPr id="19458" name="Content Placeholder 2"/>
          <p:cNvSpPr>
            <a:spLocks noGrp="1"/>
          </p:cNvSpPr>
          <p:nvPr>
            <p:ph idx="1"/>
          </p:nvPr>
        </p:nvSpPr>
        <p:spPr>
          <a:xfrm>
            <a:off x="685800" y="1981200"/>
            <a:ext cx="7772400" cy="4343400"/>
          </a:xfrm>
        </p:spPr>
        <p:txBody>
          <a:bodyPr>
            <a:normAutofit fontScale="92500" lnSpcReduction="10000"/>
          </a:bodyPr>
          <a:lstStyle/>
          <a:p>
            <a:pPr fontAlgn="auto">
              <a:spcAft>
                <a:spcPts val="0"/>
              </a:spcAft>
              <a:buFont typeface="Wingdings 2" pitchFamily="18" charset="2"/>
              <a:buChar char=""/>
              <a:defRPr/>
            </a:pPr>
            <a:r>
              <a:rPr lang="en-US" b="1">
                <a:latin typeface="Arial" charset="0"/>
                <a:ea typeface="+mn-ea"/>
                <a:cs typeface="+mn-cs"/>
              </a:rPr>
              <a:t>consists of a one-piece plastic suit, a flat rigid plate, and a large plastic grid( which causes the negative pressure generated within the suit to be applied predominately to the thorax )</a:t>
            </a:r>
          </a:p>
          <a:p>
            <a:pPr fontAlgn="auto">
              <a:spcAft>
                <a:spcPts val="0"/>
              </a:spcAft>
              <a:buFont typeface="Wingdings 2" pitchFamily="18" charset="2"/>
              <a:buChar char=""/>
              <a:defRPr/>
            </a:pPr>
            <a:r>
              <a:rPr lang="en-US" b="1">
                <a:latin typeface="Arial" charset="0"/>
                <a:ea typeface="+mn-ea"/>
                <a:cs typeface="+mn-cs"/>
              </a:rPr>
              <a:t>The body wrap is portable, lightweight and much more comfortable than the iron lung.</a:t>
            </a:r>
          </a:p>
          <a:p>
            <a:pPr fontAlgn="auto">
              <a:spcAft>
                <a:spcPts val="0"/>
              </a:spcAft>
              <a:buFont typeface="Wingdings 2" pitchFamily="18" charset="2"/>
              <a:buChar char=""/>
              <a:defRPr/>
            </a:pPr>
            <a:r>
              <a:rPr lang="en-US" b="1">
                <a:latin typeface="Arial" charset="0"/>
                <a:ea typeface="+mn-ea"/>
                <a:cs typeface="+mn-cs"/>
              </a:rPr>
              <a:t>The body wrap does not allow access to the patient without interruption of ventilatory support, and generally only provides modest tidal volumes. It can only be used on patients who are not totally dependent on ventilatory support and can maintain unassisted ventilation for prolonged periods of time.</a:t>
            </a:r>
            <a:endParaRPr lang="en-US">
              <a:latin typeface="Arial" charset="0"/>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ea typeface="+mj-ea"/>
                <a:cs typeface="+mj-cs"/>
              </a:rPr>
              <a:t>advantages</a:t>
            </a:r>
            <a:endParaRPr lang="en-IN" dirty="0">
              <a:ea typeface="+mj-ea"/>
              <a:cs typeface="+mj-cs"/>
            </a:endParaRPr>
          </a:p>
        </p:txBody>
      </p:sp>
      <p:sp>
        <p:nvSpPr>
          <p:cNvPr id="20482" name="Content Placeholder 2"/>
          <p:cNvSpPr>
            <a:spLocks noGrp="1"/>
          </p:cNvSpPr>
          <p:nvPr>
            <p:ph idx="1"/>
          </p:nvPr>
        </p:nvSpPr>
        <p:spPr/>
        <p:txBody>
          <a:bodyPr/>
          <a:lstStyle/>
          <a:p>
            <a:pPr fontAlgn="auto">
              <a:spcAft>
                <a:spcPts val="0"/>
              </a:spcAft>
              <a:buFont typeface="Wingdings 2" pitchFamily="18" charset="2"/>
              <a:buChar char=""/>
              <a:defRPr/>
            </a:pPr>
            <a:r>
              <a:rPr lang="en-US" b="1">
                <a:latin typeface="Arial" charset="0"/>
                <a:ea typeface="+mn-ea"/>
                <a:cs typeface="+mn-cs"/>
              </a:rPr>
              <a:t>No tracheostomy needed.</a:t>
            </a:r>
          </a:p>
          <a:p>
            <a:pPr fontAlgn="auto">
              <a:spcAft>
                <a:spcPts val="0"/>
              </a:spcAft>
              <a:buFont typeface="Wingdings 2" pitchFamily="18" charset="2"/>
              <a:buChar char=""/>
              <a:defRPr/>
            </a:pPr>
            <a:r>
              <a:rPr lang="en-US" b="1">
                <a:latin typeface="Arial" charset="0"/>
                <a:ea typeface="+mn-ea"/>
                <a:cs typeface="+mn-cs"/>
              </a:rPr>
              <a:t> The patient is also able to verbally communicate with family and medical personnel while being mechanically ventilated.</a:t>
            </a:r>
            <a:endParaRPr lang="en-US">
              <a:latin typeface="Arial" charset="0"/>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3"/>
          <p:cNvSpPr>
            <a:spLocks noChangeArrowheads="1"/>
          </p:cNvSpPr>
          <p:nvPr/>
        </p:nvSpPr>
        <p:spPr bwMode="auto">
          <a:xfrm>
            <a:off x="990600" y="381000"/>
            <a:ext cx="73152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buFont typeface="Arial" charset="0"/>
              <a:buChar char="•"/>
            </a:pPr>
            <a:r>
              <a:rPr lang="en-US" i="0">
                <a:solidFill>
                  <a:schemeClr val="tx1"/>
                </a:solidFill>
              </a:rPr>
              <a:t>The disadvantages depend on the type of negative pressure ventilator being used.</a:t>
            </a:r>
          </a:p>
          <a:p>
            <a:pPr algn="just">
              <a:buFont typeface="Arial" charset="0"/>
              <a:buChar char="•"/>
            </a:pPr>
            <a:r>
              <a:rPr lang="en-US" i="0">
                <a:solidFill>
                  <a:schemeClr val="tx1"/>
                </a:solidFill>
              </a:rPr>
              <a:t>not suitable for all patients.</a:t>
            </a:r>
          </a:p>
          <a:p>
            <a:pPr algn="just">
              <a:buFont typeface="Arial" charset="0"/>
              <a:buChar char="•"/>
            </a:pPr>
            <a:r>
              <a:rPr lang="en-US" i="0">
                <a:solidFill>
                  <a:schemeClr val="tx1"/>
                </a:solidFill>
              </a:rPr>
              <a:t> Negative pressure ventilators cannot sustain adequate ventilation for prolonged periods in apneic patients.</a:t>
            </a:r>
          </a:p>
          <a:p>
            <a:pPr algn="just">
              <a:buFont typeface="Arial" charset="0"/>
              <a:buChar char="•"/>
            </a:pPr>
            <a:r>
              <a:rPr lang="en-US" i="0">
                <a:solidFill>
                  <a:schemeClr val="tx1"/>
                </a:solidFill>
              </a:rPr>
              <a:t> regulation of inspiratory flow rates and cycle duration is not possible. </a:t>
            </a:r>
          </a:p>
          <a:p>
            <a:pPr algn="just">
              <a:buFont typeface="Arial" charset="0"/>
              <a:buChar char="•"/>
            </a:pPr>
            <a:r>
              <a:rPr lang="en-US" i="0">
                <a:solidFill>
                  <a:schemeClr val="tx1"/>
                </a:solidFill>
              </a:rPr>
              <a:t>lncreased thoracic elastance may prevent generation of adequate tidal volumes.</a:t>
            </a:r>
          </a:p>
          <a:p>
            <a:pPr algn="just">
              <a:buFont typeface="Arial" charset="0"/>
              <a:buChar char="•"/>
            </a:pPr>
            <a:r>
              <a:rPr lang="en-US" i="0">
                <a:solidFill>
                  <a:schemeClr val="tx1"/>
                </a:solidFill>
              </a:rPr>
              <a:t> The lack of complete accessibility to the patient impedes the performance of adequate chest physiotherapy.</a:t>
            </a:r>
          </a:p>
          <a:p>
            <a:pPr algn="just">
              <a:buFont typeface="Arial" charset="0"/>
              <a:buChar char="•"/>
            </a:pPr>
            <a:r>
              <a:rPr lang="en-US" i="0">
                <a:solidFill>
                  <a:schemeClr val="tx1"/>
                </a:solidFill>
              </a:rPr>
              <a:t> The lack of control of the upper airway places patients with disorders of upper airway function at increased risk of aspiration of gastric contents and upper airway obstruction.</a:t>
            </a:r>
          </a:p>
          <a:p>
            <a:pPr algn="just">
              <a:buFont typeface="Arial" charset="0"/>
              <a:buChar char="•"/>
            </a:pPr>
            <a:r>
              <a:rPr lang="en-US" i="0">
                <a:solidFill>
                  <a:schemeClr val="tx1"/>
                </a:solidFill>
              </a:rPr>
              <a:t> </a:t>
            </a:r>
            <a:r>
              <a:rPr lang="en-US" u="sng">
                <a:solidFill>
                  <a:schemeClr val="tx1"/>
                </a:solidFill>
              </a:rPr>
              <a:t>Therefore it is recommended that negative pressure ventilation only be used on those patients who do not have excessive secretion, markedly increased thoracic elastance, or disorders of the upper airway.</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ea typeface="+mj-ea"/>
                <a:cs typeface="+mj-cs"/>
              </a:rPr>
              <a:t>Positive pressure ventilators</a:t>
            </a:r>
            <a:endParaRPr lang="en-IN" dirty="0">
              <a:ea typeface="+mj-ea"/>
              <a:cs typeface="+mj-cs"/>
            </a:endParaRPr>
          </a:p>
        </p:txBody>
      </p:sp>
      <p:sp>
        <p:nvSpPr>
          <p:cNvPr id="22530" name="Content Placeholder 2"/>
          <p:cNvSpPr>
            <a:spLocks noGrp="1"/>
          </p:cNvSpPr>
          <p:nvPr>
            <p:ph idx="1"/>
          </p:nvPr>
        </p:nvSpPr>
        <p:spPr/>
        <p:txBody>
          <a:bodyPr>
            <a:normAutofit fontScale="92500"/>
          </a:bodyPr>
          <a:lstStyle/>
          <a:p>
            <a:pPr fontAlgn="auto">
              <a:spcAft>
                <a:spcPts val="0"/>
              </a:spcAft>
              <a:buFontTx/>
              <a:buNone/>
              <a:defRPr/>
            </a:pPr>
            <a:r>
              <a:rPr lang="en-US" b="1">
                <a:latin typeface="Arial" charset="0"/>
                <a:ea typeface="+mn-ea"/>
                <a:cs typeface="+mn-cs"/>
              </a:rPr>
              <a:t>    Most modern portable and critical care ventilators use positive pressure to inflate the patient's lungs. </a:t>
            </a:r>
            <a:endParaRPr lang="en-US">
              <a:latin typeface="Arial" charset="0"/>
              <a:ea typeface="+mn-ea"/>
              <a:cs typeface="+mn-cs"/>
            </a:endParaRPr>
          </a:p>
          <a:p>
            <a:pPr fontAlgn="auto">
              <a:spcAft>
                <a:spcPts val="0"/>
              </a:spcAft>
              <a:buFont typeface="Wingdings 2" pitchFamily="18" charset="2"/>
              <a:buChar char=""/>
              <a:defRPr/>
            </a:pPr>
            <a:r>
              <a:rPr lang="en-US" b="1">
                <a:latin typeface="Arial" charset="0"/>
                <a:ea typeface="+mn-ea"/>
                <a:cs typeface="+mn-cs"/>
              </a:rPr>
              <a:t>There are a number of home positive pressure ventilators ---</a:t>
            </a:r>
            <a:r>
              <a:rPr lang="en-US" b="1" i="1" u="sng">
                <a:latin typeface="Arial" charset="0"/>
                <a:ea typeface="+mn-ea"/>
                <a:cs typeface="+mn-cs"/>
              </a:rPr>
              <a:t>LP-6 Ventilator</a:t>
            </a:r>
            <a:r>
              <a:rPr lang="en-US" b="1">
                <a:latin typeface="Arial" charset="0"/>
                <a:ea typeface="+mn-ea"/>
                <a:cs typeface="+mn-cs"/>
              </a:rPr>
              <a:t>, the </a:t>
            </a:r>
            <a:r>
              <a:rPr lang="en-US" b="1" i="1" u="sng">
                <a:latin typeface="Arial" charset="0"/>
                <a:ea typeface="+mn-ea"/>
                <a:cs typeface="+mn-cs"/>
              </a:rPr>
              <a:t>Bear 33</a:t>
            </a:r>
            <a:r>
              <a:rPr lang="en-US" b="1">
                <a:latin typeface="Arial" charset="0"/>
                <a:ea typeface="+mn-ea"/>
                <a:cs typeface="+mn-cs"/>
              </a:rPr>
              <a:t>, the</a:t>
            </a:r>
            <a:r>
              <a:rPr lang="en-US" b="1" i="1" u="sng">
                <a:latin typeface="Arial" charset="0"/>
                <a:ea typeface="+mn-ea"/>
                <a:cs typeface="+mn-cs"/>
              </a:rPr>
              <a:t> PLV-1OO</a:t>
            </a:r>
            <a:r>
              <a:rPr lang="en-US" b="1">
                <a:latin typeface="Arial" charset="0"/>
                <a:ea typeface="+mn-ea"/>
                <a:cs typeface="+mn-cs"/>
              </a:rPr>
              <a:t>, and the </a:t>
            </a:r>
            <a:r>
              <a:rPr lang="en-US" b="1" i="1" u="sng">
                <a:latin typeface="Arial" charset="0"/>
                <a:ea typeface="+mn-ea"/>
                <a:cs typeface="+mn-cs"/>
              </a:rPr>
              <a:t>PB-28OO</a:t>
            </a:r>
            <a:r>
              <a:rPr lang="en-US" b="1">
                <a:latin typeface="Arial" charset="0"/>
                <a:ea typeface="+mn-ea"/>
                <a:cs typeface="+mn-cs"/>
              </a:rPr>
              <a:t>, just to name a few. </a:t>
            </a:r>
          </a:p>
          <a:p>
            <a:pPr fontAlgn="auto">
              <a:spcAft>
                <a:spcPts val="0"/>
              </a:spcAft>
              <a:buFont typeface="Wingdings 2" pitchFamily="18" charset="2"/>
              <a:buChar char=""/>
              <a:defRPr/>
            </a:pPr>
            <a:r>
              <a:rPr lang="en-US" b="1">
                <a:latin typeface="Arial" charset="0"/>
                <a:ea typeface="+mn-ea"/>
                <a:cs typeface="+mn-cs"/>
              </a:rPr>
              <a:t>The basic outline is -- an internal and external battery source, a way in which to add oxygen to the patient's breathing circuit, a way to measure delivered and exhaled volumes and the ability to alert patient and/or caregivers of low patient pressures.</a:t>
            </a:r>
            <a:endParaRPr lang="en-US">
              <a:latin typeface="Arial" charset="0"/>
              <a:ea typeface="+mn-ea"/>
              <a:cs typeface="+mn-cs"/>
            </a:endParaRPr>
          </a:p>
          <a:p>
            <a:pPr fontAlgn="auto">
              <a:spcAft>
                <a:spcPts val="0"/>
              </a:spcAft>
              <a:buFont typeface="Wingdings 2" pitchFamily="18" charset="2"/>
              <a:buChar char=""/>
              <a:defRPr/>
            </a:pPr>
            <a:endParaRPr lang="en-US">
              <a:latin typeface="Arial" charset="0"/>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Habitat">
  <a:themeElements>
    <a:clrScheme name="Habitat">
      <a:dk1>
        <a:sysClr val="windowText" lastClr="000000"/>
      </a:dk1>
      <a:lt1>
        <a:sysClr val="window" lastClr="FFFFFF"/>
      </a:lt1>
      <a:dk2>
        <a:srgbClr val="194431"/>
      </a:dk2>
      <a:lt2>
        <a:srgbClr val="F0E6C3"/>
      </a:lt2>
      <a:accent1>
        <a:srgbClr val="F8C000"/>
      </a:accent1>
      <a:accent2>
        <a:srgbClr val="F88600"/>
      </a:accent2>
      <a:accent3>
        <a:srgbClr val="F83500"/>
      </a:accent3>
      <a:accent4>
        <a:srgbClr val="8B723D"/>
      </a:accent4>
      <a:accent5>
        <a:srgbClr val="818B3D"/>
      </a:accent5>
      <a:accent6>
        <a:srgbClr val="586215"/>
      </a:accent6>
      <a:hlink>
        <a:srgbClr val="FF621D"/>
      </a:hlink>
      <a:folHlink>
        <a:srgbClr val="F3D260"/>
      </a:folHlink>
    </a:clrScheme>
    <a:fontScheme name="Habitat">
      <a:majorFont>
        <a:latin typeface="Book Antiqua"/>
        <a:ea typeface=""/>
        <a:cs typeface=""/>
        <a:font script="Jpan" typeface="ＭＳ 明朝"/>
      </a:majorFont>
      <a:minorFont>
        <a:latin typeface="Book Antiqua"/>
        <a:ea typeface=""/>
        <a:cs typeface=""/>
        <a:font script="Jpan" typeface="ＭＳ 明朝"/>
      </a:minorFont>
    </a:fontScheme>
    <a:fmtScheme name="Habitat">
      <a:fillStyleLst>
        <a:solidFill>
          <a:schemeClr val="phClr"/>
        </a:solidFill>
        <a:blipFill rotWithShape="1">
          <a:blip xmlns:r="http://schemas.openxmlformats.org/officeDocument/2006/relationships" r:embed="rId1">
            <a:duotone>
              <a:schemeClr val="phClr">
                <a:shade val="10000"/>
                <a:satMod val="130000"/>
              </a:schemeClr>
              <a:schemeClr val="phClr">
                <a:satMod val="275000"/>
              </a:schemeClr>
            </a:duotone>
          </a:blip>
          <a:tile tx="0" ty="0" sx="40000" sy="40000" flip="none" algn="tl"/>
        </a:blipFill>
        <a:blipFill rotWithShape="1">
          <a:blip xmlns:r="http://schemas.openxmlformats.org/officeDocument/2006/relationships" r:embed="rId2">
            <a:duotone>
              <a:schemeClr val="phClr">
                <a:shade val="40000"/>
                <a:satMod val="130000"/>
              </a:schemeClr>
              <a:schemeClr val="phClr">
                <a:satMod val="275000"/>
              </a:schemeClr>
            </a:duotone>
          </a:blip>
          <a:stretch/>
        </a:blipFill>
      </a:fillStyleLst>
      <a:lnStyleLst>
        <a:ln w="12700" cap="flat" cmpd="sng" algn="ctr">
          <a:solidFill>
            <a:schemeClr val="phClr">
              <a:shade val="90000"/>
              <a:satMod val="105000"/>
            </a:schemeClr>
          </a:solidFill>
          <a:prstDash val="solid"/>
        </a:ln>
        <a:ln w="25400" cap="flat" cmpd="sng" algn="ctr">
          <a:solidFill>
            <a:schemeClr val="phClr">
              <a:shade val="80000"/>
            </a:schemeClr>
          </a:solidFill>
          <a:prstDash val="solid"/>
        </a:ln>
        <a:ln w="25400" cap="flat" cmpd="sng" algn="ctr">
          <a:solidFill>
            <a:schemeClr val="phClr">
              <a:shade val="70000"/>
            </a:schemeClr>
          </a:solidFill>
          <a:prstDash val="solid"/>
        </a:ln>
      </a:lnStyleLst>
      <a:effectStyleLst>
        <a:effectStyle>
          <a:effectLst/>
        </a:effectStyle>
        <a:effectStyle>
          <a:effectLst>
            <a:outerShdw blurRad="88900" dir="4200000" sx="105000" sy="105000" algn="t" rotWithShape="0">
              <a:srgbClr val="000000">
                <a:alpha val="40000"/>
              </a:srgbClr>
            </a:outerShdw>
          </a:effectLst>
        </a:effectStyle>
        <a:effectStyle>
          <a:effectLst>
            <a:innerShdw blurRad="76200" dist="25400" dir="13200000">
              <a:srgbClr val="000000">
                <a:alpha val="80000"/>
              </a:srgbClr>
            </a:innerShdw>
          </a:effectLst>
          <a:scene3d>
            <a:camera prst="orthographicFront">
              <a:rot lat="0" lon="0" rev="0"/>
            </a:camera>
            <a:lightRig rig="balanced" dir="t">
              <a:rot lat="0" lon="0" rev="19800000"/>
            </a:lightRig>
          </a:scene3d>
          <a:sp3d prstMaterial="softEdge">
            <a:bevelT w="0" h="0"/>
          </a:sp3d>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Habitat.thmx</Template>
  <TotalTime>4098</TotalTime>
  <Words>2086</Words>
  <Application>Microsoft Macintosh PowerPoint</Application>
  <PresentationFormat>On-screen Show (4:3)</PresentationFormat>
  <Paragraphs>160</Paragraphs>
  <Slides>37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37</vt:i4>
      </vt:variant>
    </vt:vector>
  </HeadingPairs>
  <TitlesOfParts>
    <vt:vector size="46" baseType="lpstr">
      <vt:lpstr>Arial</vt:lpstr>
      <vt:lpstr>ＭＳ Ｐゴシック</vt:lpstr>
      <vt:lpstr>Book Antiqua</vt:lpstr>
      <vt:lpstr>Wingdings 2</vt:lpstr>
      <vt:lpstr>Calibri</vt:lpstr>
      <vt:lpstr>Times</vt:lpstr>
      <vt:lpstr>ＭＳ 明朝</vt:lpstr>
      <vt:lpstr>Courier New</vt:lpstr>
      <vt:lpstr>Habitat</vt:lpstr>
      <vt:lpstr>PHRENIC NERVE</vt:lpstr>
      <vt:lpstr>Definition </vt:lpstr>
      <vt:lpstr>Negative pressure ventilators</vt:lpstr>
      <vt:lpstr>The iron lung</vt:lpstr>
      <vt:lpstr>The cuirass ventilator</vt:lpstr>
      <vt:lpstr>The body wrap</vt:lpstr>
      <vt:lpstr>advantages</vt:lpstr>
      <vt:lpstr>PowerPoint Presentation</vt:lpstr>
      <vt:lpstr>Positive pressure ventilators</vt:lpstr>
      <vt:lpstr>disadvantages</vt:lpstr>
      <vt:lpstr>advantages</vt:lpstr>
      <vt:lpstr>Pacing techniques</vt:lpstr>
      <vt:lpstr>Phrenic nerve pacing</vt:lpstr>
      <vt:lpstr>Phrenic Nerve Pacing Bi0108 - 30 April 03</vt:lpstr>
      <vt:lpstr>Indications</vt:lpstr>
      <vt:lpstr>Device</vt:lpstr>
      <vt:lpstr>Device (cont.)</vt:lpstr>
      <vt:lpstr>Device (cont.)</vt:lpstr>
      <vt:lpstr>Mark IV Transmitter</vt:lpstr>
      <vt:lpstr>Benefits Over Mechanical  Ventilation</vt:lpstr>
      <vt:lpstr>Benefits Over Mechanical  Ventilation (cont.)</vt:lpstr>
      <vt:lpstr>Surgical Procedure</vt:lpstr>
      <vt:lpstr>Surgical Procedure (cont.)</vt:lpstr>
      <vt:lpstr>Surgical Procedure (cont.)</vt:lpstr>
      <vt:lpstr>Surgical Procedure (cont.)</vt:lpstr>
      <vt:lpstr>Surgical Risks</vt:lpstr>
      <vt:lpstr>Conditioning </vt:lpstr>
      <vt:lpstr>Demographics</vt:lpstr>
      <vt:lpstr>Costs</vt:lpstr>
      <vt:lpstr>PowerPoint Presentation</vt:lpstr>
      <vt:lpstr>Laproscopic Phrenic Nerve Pacing Technology</vt:lpstr>
      <vt:lpstr>Criteria for Eligibility </vt:lpstr>
      <vt:lpstr>Procedure Part I - Implantation</vt:lpstr>
      <vt:lpstr>Implantation (cont.)</vt:lpstr>
      <vt:lpstr>Benefits of Laporoscopic Phrenic Nerve Pacing </vt:lpstr>
      <vt:lpstr>The Future</vt:lpstr>
      <vt:lpstr>PowerPoint Presentation</vt:lpstr>
    </vt:vector>
  </TitlesOfParts>
  <Company>Networking Doc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Phrenic Nerve Pacing  Presentation</dc:title>
  <dc:creator>Evan Leventhal</dc:creator>
  <cp:lastModifiedBy>apple</cp:lastModifiedBy>
  <cp:revision>268</cp:revision>
  <cp:lastPrinted>2003-02-19T17:12:16Z</cp:lastPrinted>
  <dcterms:created xsi:type="dcterms:W3CDTF">2002-02-19T17:45:39Z</dcterms:created>
  <dcterms:modified xsi:type="dcterms:W3CDTF">2013-11-23T11:56:06Z</dcterms:modified>
</cp:coreProperties>
</file>